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605" r:id="rId3"/>
    <p:sldId id="257" r:id="rId4"/>
    <p:sldId id="607" r:id="rId5"/>
    <p:sldId id="609" r:id="rId6"/>
    <p:sldId id="606" r:id="rId7"/>
    <p:sldId id="608" r:id="rId8"/>
    <p:sldId id="610" r:id="rId9"/>
    <p:sldId id="611" r:id="rId10"/>
    <p:sldId id="6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255"/>
  </p:normalViewPr>
  <p:slideViewPr>
    <p:cSldViewPr snapToGrid="0" snapToObjects="1">
      <p:cViewPr varScale="1">
        <p:scale>
          <a:sx n="122" d="100"/>
          <a:sy n="122" d="100"/>
        </p:scale>
        <p:origin x="2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653A7-B622-43A2-80D5-AC43161E09A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8018E7-D245-453B-9CDE-7570718078E3}">
      <dgm:prSet/>
      <dgm:spPr/>
      <dgm:t>
        <a:bodyPr/>
        <a:lstStyle/>
        <a:p>
          <a:r>
            <a:rPr lang="en-US"/>
            <a:t>Pro Consumer</a:t>
          </a:r>
        </a:p>
      </dgm:t>
    </dgm:pt>
    <dgm:pt modelId="{C4CB2DAE-8CE0-4C8B-A0D5-8237C9A94A1F}" type="parTrans" cxnId="{FBB2DA66-69D5-428D-8B58-9E05D4B20DAF}">
      <dgm:prSet/>
      <dgm:spPr/>
      <dgm:t>
        <a:bodyPr/>
        <a:lstStyle/>
        <a:p>
          <a:endParaRPr lang="en-US"/>
        </a:p>
      </dgm:t>
    </dgm:pt>
    <dgm:pt modelId="{6EC0CC7C-1834-4FD4-9012-DC8B642C14AE}" type="sibTrans" cxnId="{FBB2DA66-69D5-428D-8B58-9E05D4B20DAF}">
      <dgm:prSet/>
      <dgm:spPr/>
      <dgm:t>
        <a:bodyPr/>
        <a:lstStyle/>
        <a:p>
          <a:endParaRPr lang="en-US"/>
        </a:p>
      </dgm:t>
    </dgm:pt>
    <dgm:pt modelId="{F182CC9C-64C4-4383-BC7F-47E10D50B00C}">
      <dgm:prSet/>
      <dgm:spPr/>
      <dgm:t>
        <a:bodyPr/>
        <a:lstStyle/>
        <a:p>
          <a:r>
            <a:rPr lang="en-US"/>
            <a:t>Accelerate EV Adoption</a:t>
          </a:r>
        </a:p>
      </dgm:t>
    </dgm:pt>
    <dgm:pt modelId="{B682D68D-8143-4860-BA40-944D1AC9AF4B}" type="parTrans" cxnId="{8094DE52-86FA-4FC2-BC02-C880B2FC91B3}">
      <dgm:prSet/>
      <dgm:spPr/>
      <dgm:t>
        <a:bodyPr/>
        <a:lstStyle/>
        <a:p>
          <a:endParaRPr lang="en-US"/>
        </a:p>
      </dgm:t>
    </dgm:pt>
    <dgm:pt modelId="{7CEC2C58-481A-4D59-A84F-905447E64A51}" type="sibTrans" cxnId="{8094DE52-86FA-4FC2-BC02-C880B2FC91B3}">
      <dgm:prSet/>
      <dgm:spPr/>
      <dgm:t>
        <a:bodyPr/>
        <a:lstStyle/>
        <a:p>
          <a:endParaRPr lang="en-US"/>
        </a:p>
      </dgm:t>
    </dgm:pt>
    <dgm:pt modelId="{EA4DF481-2565-4AF9-9446-9C25272837ED}">
      <dgm:prSet/>
      <dgm:spPr/>
      <dgm:t>
        <a:bodyPr/>
        <a:lstStyle/>
        <a:p>
          <a:r>
            <a:rPr lang="en-US"/>
            <a:t>Support Innovation and Free Market</a:t>
          </a:r>
        </a:p>
      </dgm:t>
    </dgm:pt>
    <dgm:pt modelId="{364E06F5-8C43-4F6E-98CB-AB26734E3F70}" type="parTrans" cxnId="{E51DBBE3-4667-4EE8-AD10-2C61C0DB1AC7}">
      <dgm:prSet/>
      <dgm:spPr/>
      <dgm:t>
        <a:bodyPr/>
        <a:lstStyle/>
        <a:p>
          <a:endParaRPr lang="en-US"/>
        </a:p>
      </dgm:t>
    </dgm:pt>
    <dgm:pt modelId="{76AB57FB-510C-4984-9112-B4EAB3D2FF2E}" type="sibTrans" cxnId="{E51DBBE3-4667-4EE8-AD10-2C61C0DB1AC7}">
      <dgm:prSet/>
      <dgm:spPr/>
      <dgm:t>
        <a:bodyPr/>
        <a:lstStyle/>
        <a:p>
          <a:endParaRPr lang="en-US"/>
        </a:p>
      </dgm:t>
    </dgm:pt>
    <dgm:pt modelId="{0FB056DB-660A-4439-AE19-447C780A06A4}">
      <dgm:prSet/>
      <dgm:spPr/>
      <dgm:t>
        <a:bodyPr/>
        <a:lstStyle/>
        <a:p>
          <a:r>
            <a:rPr lang="en-US"/>
            <a:t>Investment and Jobs</a:t>
          </a:r>
        </a:p>
      </dgm:t>
    </dgm:pt>
    <dgm:pt modelId="{7E5C03C9-4B7E-4E58-93D0-2B256498028F}" type="parTrans" cxnId="{17EE90E8-19EA-4DDF-9CB5-42C62C703E07}">
      <dgm:prSet/>
      <dgm:spPr/>
      <dgm:t>
        <a:bodyPr/>
        <a:lstStyle/>
        <a:p>
          <a:endParaRPr lang="en-US"/>
        </a:p>
      </dgm:t>
    </dgm:pt>
    <dgm:pt modelId="{8B96540A-BEBF-441C-B7B0-507D58E69695}" type="sibTrans" cxnId="{17EE90E8-19EA-4DDF-9CB5-42C62C703E07}">
      <dgm:prSet/>
      <dgm:spPr/>
      <dgm:t>
        <a:bodyPr/>
        <a:lstStyle/>
        <a:p>
          <a:endParaRPr lang="en-US"/>
        </a:p>
      </dgm:t>
    </dgm:pt>
    <dgm:pt modelId="{63960DE7-43C6-481A-842F-52CF17AE11D3}">
      <dgm:prSet/>
      <dgm:spPr/>
      <dgm:t>
        <a:bodyPr/>
        <a:lstStyle/>
        <a:p>
          <a:r>
            <a:rPr lang="en-US"/>
            <a:t>How CT Positions Itself</a:t>
          </a:r>
        </a:p>
      </dgm:t>
    </dgm:pt>
    <dgm:pt modelId="{47E2FD65-6B20-4A52-9E9B-805834794842}" type="parTrans" cxnId="{3DE5F595-CA6F-41DF-8C3D-259FC1ACCFF8}">
      <dgm:prSet/>
      <dgm:spPr/>
      <dgm:t>
        <a:bodyPr/>
        <a:lstStyle/>
        <a:p>
          <a:endParaRPr lang="en-US"/>
        </a:p>
      </dgm:t>
    </dgm:pt>
    <dgm:pt modelId="{5B32DC57-8FD3-4E15-9333-22DA384A312C}" type="sibTrans" cxnId="{3DE5F595-CA6F-41DF-8C3D-259FC1ACCFF8}">
      <dgm:prSet/>
      <dgm:spPr/>
      <dgm:t>
        <a:bodyPr/>
        <a:lstStyle/>
        <a:p>
          <a:endParaRPr lang="en-US"/>
        </a:p>
      </dgm:t>
    </dgm:pt>
    <dgm:pt modelId="{B9F7C5B1-88AD-9241-9B57-3DD6622DFC4A}" type="pres">
      <dgm:prSet presAssocID="{B2A653A7-B622-43A2-80D5-AC43161E09A1}" presName="vert0" presStyleCnt="0">
        <dgm:presLayoutVars>
          <dgm:dir/>
          <dgm:animOne val="branch"/>
          <dgm:animLvl val="lvl"/>
        </dgm:presLayoutVars>
      </dgm:prSet>
      <dgm:spPr/>
    </dgm:pt>
    <dgm:pt modelId="{25936964-415C-5A4B-884E-7DA7DBAE8200}" type="pres">
      <dgm:prSet presAssocID="{F38018E7-D245-453B-9CDE-7570718078E3}" presName="thickLine" presStyleLbl="alignNode1" presStyleIdx="0" presStyleCnt="5"/>
      <dgm:spPr/>
    </dgm:pt>
    <dgm:pt modelId="{4F7F3ADA-D78D-1948-A279-B93FD86A5CAC}" type="pres">
      <dgm:prSet presAssocID="{F38018E7-D245-453B-9CDE-7570718078E3}" presName="horz1" presStyleCnt="0"/>
      <dgm:spPr/>
    </dgm:pt>
    <dgm:pt modelId="{C2FC39CE-FE98-2746-9ED3-7727CF225135}" type="pres">
      <dgm:prSet presAssocID="{F38018E7-D245-453B-9CDE-7570718078E3}" presName="tx1" presStyleLbl="revTx" presStyleIdx="0" presStyleCnt="5"/>
      <dgm:spPr/>
    </dgm:pt>
    <dgm:pt modelId="{384F7044-7BD7-4749-91CD-020C9529AF25}" type="pres">
      <dgm:prSet presAssocID="{F38018E7-D245-453B-9CDE-7570718078E3}" presName="vert1" presStyleCnt="0"/>
      <dgm:spPr/>
    </dgm:pt>
    <dgm:pt modelId="{9D90F603-9DAA-DB4D-A77E-A60A66D62F7C}" type="pres">
      <dgm:prSet presAssocID="{F182CC9C-64C4-4383-BC7F-47E10D50B00C}" presName="thickLine" presStyleLbl="alignNode1" presStyleIdx="1" presStyleCnt="5"/>
      <dgm:spPr/>
    </dgm:pt>
    <dgm:pt modelId="{110CD03F-4AEE-B742-A897-950C3E6494DD}" type="pres">
      <dgm:prSet presAssocID="{F182CC9C-64C4-4383-BC7F-47E10D50B00C}" presName="horz1" presStyleCnt="0"/>
      <dgm:spPr/>
    </dgm:pt>
    <dgm:pt modelId="{41170415-85A3-B248-A74F-46B1A5A62FA9}" type="pres">
      <dgm:prSet presAssocID="{F182CC9C-64C4-4383-BC7F-47E10D50B00C}" presName="tx1" presStyleLbl="revTx" presStyleIdx="1" presStyleCnt="5"/>
      <dgm:spPr/>
    </dgm:pt>
    <dgm:pt modelId="{D8A43CCD-3EF8-4848-872D-466A582ECC16}" type="pres">
      <dgm:prSet presAssocID="{F182CC9C-64C4-4383-BC7F-47E10D50B00C}" presName="vert1" presStyleCnt="0"/>
      <dgm:spPr/>
    </dgm:pt>
    <dgm:pt modelId="{35EBAADA-DE56-6240-B638-79AA02C0C44B}" type="pres">
      <dgm:prSet presAssocID="{EA4DF481-2565-4AF9-9446-9C25272837ED}" presName="thickLine" presStyleLbl="alignNode1" presStyleIdx="2" presStyleCnt="5"/>
      <dgm:spPr/>
    </dgm:pt>
    <dgm:pt modelId="{731E1833-771B-0047-BFAB-ED6EF67D6C2C}" type="pres">
      <dgm:prSet presAssocID="{EA4DF481-2565-4AF9-9446-9C25272837ED}" presName="horz1" presStyleCnt="0"/>
      <dgm:spPr/>
    </dgm:pt>
    <dgm:pt modelId="{CAA40DBF-FAC8-0142-9D80-04A58D36C20E}" type="pres">
      <dgm:prSet presAssocID="{EA4DF481-2565-4AF9-9446-9C25272837ED}" presName="tx1" presStyleLbl="revTx" presStyleIdx="2" presStyleCnt="5"/>
      <dgm:spPr/>
    </dgm:pt>
    <dgm:pt modelId="{2CB41347-2D46-3440-AA3B-6754331A8CDC}" type="pres">
      <dgm:prSet presAssocID="{EA4DF481-2565-4AF9-9446-9C25272837ED}" presName="vert1" presStyleCnt="0"/>
      <dgm:spPr/>
    </dgm:pt>
    <dgm:pt modelId="{B0C45C2C-25DE-9347-9498-8900FE5E812C}" type="pres">
      <dgm:prSet presAssocID="{0FB056DB-660A-4439-AE19-447C780A06A4}" presName="thickLine" presStyleLbl="alignNode1" presStyleIdx="3" presStyleCnt="5"/>
      <dgm:spPr/>
    </dgm:pt>
    <dgm:pt modelId="{00A71F10-9B77-C443-AB55-5380D6EE1CF0}" type="pres">
      <dgm:prSet presAssocID="{0FB056DB-660A-4439-AE19-447C780A06A4}" presName="horz1" presStyleCnt="0"/>
      <dgm:spPr/>
    </dgm:pt>
    <dgm:pt modelId="{8909AD70-A046-6344-A2F1-981C1737DC07}" type="pres">
      <dgm:prSet presAssocID="{0FB056DB-660A-4439-AE19-447C780A06A4}" presName="tx1" presStyleLbl="revTx" presStyleIdx="3" presStyleCnt="5"/>
      <dgm:spPr/>
    </dgm:pt>
    <dgm:pt modelId="{372C9374-7DBB-BD42-A413-E3BE507B6BC9}" type="pres">
      <dgm:prSet presAssocID="{0FB056DB-660A-4439-AE19-447C780A06A4}" presName="vert1" presStyleCnt="0"/>
      <dgm:spPr/>
    </dgm:pt>
    <dgm:pt modelId="{1C677A6E-CD47-BA42-8915-B951DADA0F1C}" type="pres">
      <dgm:prSet presAssocID="{63960DE7-43C6-481A-842F-52CF17AE11D3}" presName="thickLine" presStyleLbl="alignNode1" presStyleIdx="4" presStyleCnt="5"/>
      <dgm:spPr/>
    </dgm:pt>
    <dgm:pt modelId="{914D763D-520A-0848-A826-A71A64958D18}" type="pres">
      <dgm:prSet presAssocID="{63960DE7-43C6-481A-842F-52CF17AE11D3}" presName="horz1" presStyleCnt="0"/>
      <dgm:spPr/>
    </dgm:pt>
    <dgm:pt modelId="{3AE503FF-4188-3A4E-AACE-FD0B83450428}" type="pres">
      <dgm:prSet presAssocID="{63960DE7-43C6-481A-842F-52CF17AE11D3}" presName="tx1" presStyleLbl="revTx" presStyleIdx="4" presStyleCnt="5"/>
      <dgm:spPr/>
    </dgm:pt>
    <dgm:pt modelId="{50FD0A8E-9E5D-824B-BAD4-26216254B628}" type="pres">
      <dgm:prSet presAssocID="{63960DE7-43C6-481A-842F-52CF17AE11D3}" presName="vert1" presStyleCnt="0"/>
      <dgm:spPr/>
    </dgm:pt>
  </dgm:ptLst>
  <dgm:cxnLst>
    <dgm:cxn modelId="{A997993D-8DB7-7948-88C4-425DFC6A69A5}" type="presOf" srcId="{63960DE7-43C6-481A-842F-52CF17AE11D3}" destId="{3AE503FF-4188-3A4E-AACE-FD0B83450428}" srcOrd="0" destOrd="0" presId="urn:microsoft.com/office/officeart/2008/layout/LinedList"/>
    <dgm:cxn modelId="{1329C246-9E3A-704C-B94F-BBAFDEB5EC7A}" type="presOf" srcId="{B2A653A7-B622-43A2-80D5-AC43161E09A1}" destId="{B9F7C5B1-88AD-9241-9B57-3DD6622DFC4A}" srcOrd="0" destOrd="0" presId="urn:microsoft.com/office/officeart/2008/layout/LinedList"/>
    <dgm:cxn modelId="{8094DE52-86FA-4FC2-BC02-C880B2FC91B3}" srcId="{B2A653A7-B622-43A2-80D5-AC43161E09A1}" destId="{F182CC9C-64C4-4383-BC7F-47E10D50B00C}" srcOrd="1" destOrd="0" parTransId="{B682D68D-8143-4860-BA40-944D1AC9AF4B}" sibTransId="{7CEC2C58-481A-4D59-A84F-905447E64A51}"/>
    <dgm:cxn modelId="{FBB2DA66-69D5-428D-8B58-9E05D4B20DAF}" srcId="{B2A653A7-B622-43A2-80D5-AC43161E09A1}" destId="{F38018E7-D245-453B-9CDE-7570718078E3}" srcOrd="0" destOrd="0" parTransId="{C4CB2DAE-8CE0-4C8B-A0D5-8237C9A94A1F}" sibTransId="{6EC0CC7C-1834-4FD4-9012-DC8B642C14AE}"/>
    <dgm:cxn modelId="{3DE5F595-CA6F-41DF-8C3D-259FC1ACCFF8}" srcId="{B2A653A7-B622-43A2-80D5-AC43161E09A1}" destId="{63960DE7-43C6-481A-842F-52CF17AE11D3}" srcOrd="4" destOrd="0" parTransId="{47E2FD65-6B20-4A52-9E9B-805834794842}" sibTransId="{5B32DC57-8FD3-4E15-9333-22DA384A312C}"/>
    <dgm:cxn modelId="{F91AFFA2-9C7B-7240-BA4B-152FB4C6ED4F}" type="presOf" srcId="{F38018E7-D245-453B-9CDE-7570718078E3}" destId="{C2FC39CE-FE98-2746-9ED3-7727CF225135}" srcOrd="0" destOrd="0" presId="urn:microsoft.com/office/officeart/2008/layout/LinedList"/>
    <dgm:cxn modelId="{9624BCAC-C785-1C4F-9A3B-FE37DF50D56F}" type="presOf" srcId="{F182CC9C-64C4-4383-BC7F-47E10D50B00C}" destId="{41170415-85A3-B248-A74F-46B1A5A62FA9}" srcOrd="0" destOrd="0" presId="urn:microsoft.com/office/officeart/2008/layout/LinedList"/>
    <dgm:cxn modelId="{604958D9-34A8-CA4B-8985-2A22E41F9450}" type="presOf" srcId="{EA4DF481-2565-4AF9-9446-9C25272837ED}" destId="{CAA40DBF-FAC8-0142-9D80-04A58D36C20E}" srcOrd="0" destOrd="0" presId="urn:microsoft.com/office/officeart/2008/layout/LinedList"/>
    <dgm:cxn modelId="{8C9917E1-8154-9247-80F7-F9B2298E42FA}" type="presOf" srcId="{0FB056DB-660A-4439-AE19-447C780A06A4}" destId="{8909AD70-A046-6344-A2F1-981C1737DC07}" srcOrd="0" destOrd="0" presId="urn:microsoft.com/office/officeart/2008/layout/LinedList"/>
    <dgm:cxn modelId="{E51DBBE3-4667-4EE8-AD10-2C61C0DB1AC7}" srcId="{B2A653A7-B622-43A2-80D5-AC43161E09A1}" destId="{EA4DF481-2565-4AF9-9446-9C25272837ED}" srcOrd="2" destOrd="0" parTransId="{364E06F5-8C43-4F6E-98CB-AB26734E3F70}" sibTransId="{76AB57FB-510C-4984-9112-B4EAB3D2FF2E}"/>
    <dgm:cxn modelId="{17EE90E8-19EA-4DDF-9CB5-42C62C703E07}" srcId="{B2A653A7-B622-43A2-80D5-AC43161E09A1}" destId="{0FB056DB-660A-4439-AE19-447C780A06A4}" srcOrd="3" destOrd="0" parTransId="{7E5C03C9-4B7E-4E58-93D0-2B256498028F}" sibTransId="{8B96540A-BEBF-441C-B7B0-507D58E69695}"/>
    <dgm:cxn modelId="{A1641400-0A80-F744-B91E-169D9CEDE061}" type="presParOf" srcId="{B9F7C5B1-88AD-9241-9B57-3DD6622DFC4A}" destId="{25936964-415C-5A4B-884E-7DA7DBAE8200}" srcOrd="0" destOrd="0" presId="urn:microsoft.com/office/officeart/2008/layout/LinedList"/>
    <dgm:cxn modelId="{5A31D3B7-6C74-8F43-BB88-13C9B71DF9C4}" type="presParOf" srcId="{B9F7C5B1-88AD-9241-9B57-3DD6622DFC4A}" destId="{4F7F3ADA-D78D-1948-A279-B93FD86A5CAC}" srcOrd="1" destOrd="0" presId="urn:microsoft.com/office/officeart/2008/layout/LinedList"/>
    <dgm:cxn modelId="{0227A960-684F-B44F-A62E-EAFA0C612B99}" type="presParOf" srcId="{4F7F3ADA-D78D-1948-A279-B93FD86A5CAC}" destId="{C2FC39CE-FE98-2746-9ED3-7727CF225135}" srcOrd="0" destOrd="0" presId="urn:microsoft.com/office/officeart/2008/layout/LinedList"/>
    <dgm:cxn modelId="{D961D575-3935-4949-BCA1-C269DA75D93F}" type="presParOf" srcId="{4F7F3ADA-D78D-1948-A279-B93FD86A5CAC}" destId="{384F7044-7BD7-4749-91CD-020C9529AF25}" srcOrd="1" destOrd="0" presId="urn:microsoft.com/office/officeart/2008/layout/LinedList"/>
    <dgm:cxn modelId="{CB23BE2B-2E57-2846-8AA0-60F4B3F3AFDC}" type="presParOf" srcId="{B9F7C5B1-88AD-9241-9B57-3DD6622DFC4A}" destId="{9D90F603-9DAA-DB4D-A77E-A60A66D62F7C}" srcOrd="2" destOrd="0" presId="urn:microsoft.com/office/officeart/2008/layout/LinedList"/>
    <dgm:cxn modelId="{574E41B8-93DF-3146-9E42-B47E85107698}" type="presParOf" srcId="{B9F7C5B1-88AD-9241-9B57-3DD6622DFC4A}" destId="{110CD03F-4AEE-B742-A897-950C3E6494DD}" srcOrd="3" destOrd="0" presId="urn:microsoft.com/office/officeart/2008/layout/LinedList"/>
    <dgm:cxn modelId="{4C0E9C6C-BC59-314F-8137-605369616A98}" type="presParOf" srcId="{110CD03F-4AEE-B742-A897-950C3E6494DD}" destId="{41170415-85A3-B248-A74F-46B1A5A62FA9}" srcOrd="0" destOrd="0" presId="urn:microsoft.com/office/officeart/2008/layout/LinedList"/>
    <dgm:cxn modelId="{CDAD2ACA-2E81-1B48-ACD1-77111BF7807A}" type="presParOf" srcId="{110CD03F-4AEE-B742-A897-950C3E6494DD}" destId="{D8A43CCD-3EF8-4848-872D-466A582ECC16}" srcOrd="1" destOrd="0" presId="urn:microsoft.com/office/officeart/2008/layout/LinedList"/>
    <dgm:cxn modelId="{CA05C3C3-552B-0942-8D34-A8349A46D522}" type="presParOf" srcId="{B9F7C5B1-88AD-9241-9B57-3DD6622DFC4A}" destId="{35EBAADA-DE56-6240-B638-79AA02C0C44B}" srcOrd="4" destOrd="0" presId="urn:microsoft.com/office/officeart/2008/layout/LinedList"/>
    <dgm:cxn modelId="{22E385C8-7BAC-A94A-ADA3-FDC80FE2D43D}" type="presParOf" srcId="{B9F7C5B1-88AD-9241-9B57-3DD6622DFC4A}" destId="{731E1833-771B-0047-BFAB-ED6EF67D6C2C}" srcOrd="5" destOrd="0" presId="urn:microsoft.com/office/officeart/2008/layout/LinedList"/>
    <dgm:cxn modelId="{3C5934EB-7C1F-4047-A90A-2A3ADD31B4CD}" type="presParOf" srcId="{731E1833-771B-0047-BFAB-ED6EF67D6C2C}" destId="{CAA40DBF-FAC8-0142-9D80-04A58D36C20E}" srcOrd="0" destOrd="0" presId="urn:microsoft.com/office/officeart/2008/layout/LinedList"/>
    <dgm:cxn modelId="{F0040785-D63A-084D-91B9-A9293B01C938}" type="presParOf" srcId="{731E1833-771B-0047-BFAB-ED6EF67D6C2C}" destId="{2CB41347-2D46-3440-AA3B-6754331A8CDC}" srcOrd="1" destOrd="0" presId="urn:microsoft.com/office/officeart/2008/layout/LinedList"/>
    <dgm:cxn modelId="{802A2065-60CD-C643-8F6A-A07CA7FCD2FD}" type="presParOf" srcId="{B9F7C5B1-88AD-9241-9B57-3DD6622DFC4A}" destId="{B0C45C2C-25DE-9347-9498-8900FE5E812C}" srcOrd="6" destOrd="0" presId="urn:microsoft.com/office/officeart/2008/layout/LinedList"/>
    <dgm:cxn modelId="{B7C78682-5944-1442-9EB8-AE8D6E071071}" type="presParOf" srcId="{B9F7C5B1-88AD-9241-9B57-3DD6622DFC4A}" destId="{00A71F10-9B77-C443-AB55-5380D6EE1CF0}" srcOrd="7" destOrd="0" presId="urn:microsoft.com/office/officeart/2008/layout/LinedList"/>
    <dgm:cxn modelId="{205D9318-3FAD-DA46-AC05-72AD0621F305}" type="presParOf" srcId="{00A71F10-9B77-C443-AB55-5380D6EE1CF0}" destId="{8909AD70-A046-6344-A2F1-981C1737DC07}" srcOrd="0" destOrd="0" presId="urn:microsoft.com/office/officeart/2008/layout/LinedList"/>
    <dgm:cxn modelId="{76DC825A-E06F-A54D-96A2-14CF62304DD0}" type="presParOf" srcId="{00A71F10-9B77-C443-AB55-5380D6EE1CF0}" destId="{372C9374-7DBB-BD42-A413-E3BE507B6BC9}" srcOrd="1" destOrd="0" presId="urn:microsoft.com/office/officeart/2008/layout/LinedList"/>
    <dgm:cxn modelId="{8C167524-EDAA-1F4B-B2F5-6CA1092FA350}" type="presParOf" srcId="{B9F7C5B1-88AD-9241-9B57-3DD6622DFC4A}" destId="{1C677A6E-CD47-BA42-8915-B951DADA0F1C}" srcOrd="8" destOrd="0" presId="urn:microsoft.com/office/officeart/2008/layout/LinedList"/>
    <dgm:cxn modelId="{69D4F6BB-5327-2449-B63D-AB131865329F}" type="presParOf" srcId="{B9F7C5B1-88AD-9241-9B57-3DD6622DFC4A}" destId="{914D763D-520A-0848-A826-A71A64958D18}" srcOrd="9" destOrd="0" presId="urn:microsoft.com/office/officeart/2008/layout/LinedList"/>
    <dgm:cxn modelId="{A9BE3E74-FA8B-0E4D-8D95-7CBD78AA730B}" type="presParOf" srcId="{914D763D-520A-0848-A826-A71A64958D18}" destId="{3AE503FF-4188-3A4E-AACE-FD0B83450428}" srcOrd="0" destOrd="0" presId="urn:microsoft.com/office/officeart/2008/layout/LinedList"/>
    <dgm:cxn modelId="{2E8274BB-001A-494D-BFA4-0A0655BDFCFC}" type="presParOf" srcId="{914D763D-520A-0848-A826-A71A64958D18}" destId="{50FD0A8E-9E5D-824B-BAD4-26216254B6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5EA199-58E2-4C72-ADBB-B0C3339EFEC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AF2622C-7538-4949-8181-9AB0DB75AC33}">
      <dgm:prSet/>
      <dgm:spPr/>
      <dgm:t>
        <a:bodyPr/>
        <a:lstStyle/>
        <a:p>
          <a:r>
            <a:rPr lang="en-US"/>
            <a:t>State law from the 1930’s – 1950’s intended to protect dealerships from their own affiliated manufacturers.</a:t>
          </a:r>
        </a:p>
      </dgm:t>
    </dgm:pt>
    <dgm:pt modelId="{FF8593FD-BC43-48B2-8604-9F4E1C33FEAD}" type="parTrans" cxnId="{47E42B0E-A547-46F5-BD4D-567CFD83C186}">
      <dgm:prSet/>
      <dgm:spPr/>
      <dgm:t>
        <a:bodyPr/>
        <a:lstStyle/>
        <a:p>
          <a:endParaRPr lang="en-US"/>
        </a:p>
      </dgm:t>
    </dgm:pt>
    <dgm:pt modelId="{5480BE3A-05E3-4A75-97D2-E3C7E673429D}" type="sibTrans" cxnId="{47E42B0E-A547-46F5-BD4D-567CFD83C186}">
      <dgm:prSet/>
      <dgm:spPr/>
      <dgm:t>
        <a:bodyPr/>
        <a:lstStyle/>
        <a:p>
          <a:endParaRPr lang="en-US"/>
        </a:p>
      </dgm:t>
    </dgm:pt>
    <dgm:pt modelId="{3480D987-B758-4DD8-8CB0-F256FCD79EF9}">
      <dgm:prSet/>
      <dgm:spPr/>
      <dgm:t>
        <a:bodyPr/>
        <a:lstStyle/>
        <a:p>
          <a:r>
            <a:rPr lang="en-US"/>
            <a:t>New vehicles have to be sold by independent businesses.</a:t>
          </a:r>
        </a:p>
      </dgm:t>
    </dgm:pt>
    <dgm:pt modelId="{4C747B3F-25FC-4E31-A235-4744E63E8EF1}" type="parTrans" cxnId="{8082FAC8-D6D2-476C-83D4-C2DC25F66694}">
      <dgm:prSet/>
      <dgm:spPr/>
      <dgm:t>
        <a:bodyPr/>
        <a:lstStyle/>
        <a:p>
          <a:endParaRPr lang="en-US"/>
        </a:p>
      </dgm:t>
    </dgm:pt>
    <dgm:pt modelId="{53EDE66C-6E10-401C-B691-1FBEFFF13D9F}" type="sibTrans" cxnId="{8082FAC8-D6D2-476C-83D4-C2DC25F66694}">
      <dgm:prSet/>
      <dgm:spPr/>
      <dgm:t>
        <a:bodyPr/>
        <a:lstStyle/>
        <a:p>
          <a:endParaRPr lang="en-US"/>
        </a:p>
      </dgm:t>
    </dgm:pt>
    <dgm:pt modelId="{03134634-DFA7-4634-B8D9-66357DC2DC2A}">
      <dgm:prSet/>
      <dgm:spPr/>
      <dgm:t>
        <a:bodyPr/>
        <a:lstStyle/>
        <a:p>
          <a:r>
            <a:rPr lang="en-US"/>
            <a:t>It wasn’t about the consumer. It still isn’t.</a:t>
          </a:r>
        </a:p>
      </dgm:t>
    </dgm:pt>
    <dgm:pt modelId="{A6309F94-A39F-4444-9896-712FF7DEA65C}" type="parTrans" cxnId="{D4437CAC-0EEA-46B9-AC67-32BEB189DEB1}">
      <dgm:prSet/>
      <dgm:spPr/>
      <dgm:t>
        <a:bodyPr/>
        <a:lstStyle/>
        <a:p>
          <a:endParaRPr lang="en-US"/>
        </a:p>
      </dgm:t>
    </dgm:pt>
    <dgm:pt modelId="{0BE85391-3ED3-4CE2-B1B6-31102A5A75E4}" type="sibTrans" cxnId="{D4437CAC-0EEA-46B9-AC67-32BEB189DEB1}">
      <dgm:prSet/>
      <dgm:spPr/>
      <dgm:t>
        <a:bodyPr/>
        <a:lstStyle/>
        <a:p>
          <a:endParaRPr lang="en-US"/>
        </a:p>
      </dgm:t>
    </dgm:pt>
    <dgm:pt modelId="{37726A2C-73A3-4027-BA7E-81D7085B7FAC}">
      <dgm:prSet/>
      <dgm:spPr/>
      <dgm:t>
        <a:bodyPr/>
        <a:lstStyle/>
        <a:p>
          <a:r>
            <a:rPr lang="en-US"/>
            <a:t>Proposed direct sales legislation applies to EV exclusive manufacturers without a franchisee network only. It does not remove existing dealer protections.</a:t>
          </a:r>
        </a:p>
      </dgm:t>
    </dgm:pt>
    <dgm:pt modelId="{43EA3C53-1ABA-4DC4-96CF-D7D43AC29FC8}" type="parTrans" cxnId="{7403FCEE-0B08-4A98-92EC-73BE04510E3C}">
      <dgm:prSet/>
      <dgm:spPr/>
      <dgm:t>
        <a:bodyPr/>
        <a:lstStyle/>
        <a:p>
          <a:endParaRPr lang="en-US"/>
        </a:p>
      </dgm:t>
    </dgm:pt>
    <dgm:pt modelId="{400E6F91-E070-47B7-8374-F7273C1F26B5}" type="sibTrans" cxnId="{7403FCEE-0B08-4A98-92EC-73BE04510E3C}">
      <dgm:prSet/>
      <dgm:spPr/>
      <dgm:t>
        <a:bodyPr/>
        <a:lstStyle/>
        <a:p>
          <a:endParaRPr lang="en-US"/>
        </a:p>
      </dgm:t>
    </dgm:pt>
    <dgm:pt modelId="{20FF1B1C-1741-1F43-9093-2191D6411B28}" type="pres">
      <dgm:prSet presAssocID="{705EA199-58E2-4C72-ADBB-B0C3339EFEC8}" presName="linear" presStyleCnt="0">
        <dgm:presLayoutVars>
          <dgm:animLvl val="lvl"/>
          <dgm:resizeHandles val="exact"/>
        </dgm:presLayoutVars>
      </dgm:prSet>
      <dgm:spPr/>
    </dgm:pt>
    <dgm:pt modelId="{556CE0C4-8143-084D-A6F2-31555CB7E8E8}" type="pres">
      <dgm:prSet presAssocID="{5AF2622C-7538-4949-8181-9AB0DB75AC3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5A8A125-6C25-5648-B87B-91027AC84D10}" type="pres">
      <dgm:prSet presAssocID="{5480BE3A-05E3-4A75-97D2-E3C7E673429D}" presName="spacer" presStyleCnt="0"/>
      <dgm:spPr/>
    </dgm:pt>
    <dgm:pt modelId="{DB2ECC0F-95D2-2944-BE87-616988E8218C}" type="pres">
      <dgm:prSet presAssocID="{3480D987-B758-4DD8-8CB0-F256FCD79EF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02D86C4-9D8F-5844-A0BB-EE3BC5C8C33B}" type="pres">
      <dgm:prSet presAssocID="{53EDE66C-6E10-401C-B691-1FBEFFF13D9F}" presName="spacer" presStyleCnt="0"/>
      <dgm:spPr/>
    </dgm:pt>
    <dgm:pt modelId="{A8FF553B-D304-DD4F-9DF3-76103D2DF2BC}" type="pres">
      <dgm:prSet presAssocID="{03134634-DFA7-4634-B8D9-66357DC2DC2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9097E89-FDE8-6B4C-8EFC-483887147796}" type="pres">
      <dgm:prSet presAssocID="{0BE85391-3ED3-4CE2-B1B6-31102A5A75E4}" presName="spacer" presStyleCnt="0"/>
      <dgm:spPr/>
    </dgm:pt>
    <dgm:pt modelId="{FC237E43-F827-6A4E-9057-65772FC008F8}" type="pres">
      <dgm:prSet presAssocID="{37726A2C-73A3-4027-BA7E-81D7085B7FA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DE6D01-CD42-4D49-9DB2-757B3D9FB510}" type="presOf" srcId="{37726A2C-73A3-4027-BA7E-81D7085B7FAC}" destId="{FC237E43-F827-6A4E-9057-65772FC008F8}" srcOrd="0" destOrd="0" presId="urn:microsoft.com/office/officeart/2005/8/layout/vList2"/>
    <dgm:cxn modelId="{47E42B0E-A547-46F5-BD4D-567CFD83C186}" srcId="{705EA199-58E2-4C72-ADBB-B0C3339EFEC8}" destId="{5AF2622C-7538-4949-8181-9AB0DB75AC33}" srcOrd="0" destOrd="0" parTransId="{FF8593FD-BC43-48B2-8604-9F4E1C33FEAD}" sibTransId="{5480BE3A-05E3-4A75-97D2-E3C7E673429D}"/>
    <dgm:cxn modelId="{77DDE83C-5B13-3645-9A86-AFD1AAA72966}" type="presOf" srcId="{705EA199-58E2-4C72-ADBB-B0C3339EFEC8}" destId="{20FF1B1C-1741-1F43-9093-2191D6411B28}" srcOrd="0" destOrd="0" presId="urn:microsoft.com/office/officeart/2005/8/layout/vList2"/>
    <dgm:cxn modelId="{85694B68-6238-774C-97AA-C5CBAAFB6A4C}" type="presOf" srcId="{03134634-DFA7-4634-B8D9-66357DC2DC2A}" destId="{A8FF553B-D304-DD4F-9DF3-76103D2DF2BC}" srcOrd="0" destOrd="0" presId="urn:microsoft.com/office/officeart/2005/8/layout/vList2"/>
    <dgm:cxn modelId="{B3D10E7D-EC72-4B47-9CAB-5931B5A41F01}" type="presOf" srcId="{3480D987-B758-4DD8-8CB0-F256FCD79EF9}" destId="{DB2ECC0F-95D2-2944-BE87-616988E8218C}" srcOrd="0" destOrd="0" presId="urn:microsoft.com/office/officeart/2005/8/layout/vList2"/>
    <dgm:cxn modelId="{B14517A5-EC59-454B-864D-2D795D093425}" type="presOf" srcId="{5AF2622C-7538-4949-8181-9AB0DB75AC33}" destId="{556CE0C4-8143-084D-A6F2-31555CB7E8E8}" srcOrd="0" destOrd="0" presId="urn:microsoft.com/office/officeart/2005/8/layout/vList2"/>
    <dgm:cxn modelId="{D4437CAC-0EEA-46B9-AC67-32BEB189DEB1}" srcId="{705EA199-58E2-4C72-ADBB-B0C3339EFEC8}" destId="{03134634-DFA7-4634-B8D9-66357DC2DC2A}" srcOrd="2" destOrd="0" parTransId="{A6309F94-A39F-4444-9896-712FF7DEA65C}" sibTransId="{0BE85391-3ED3-4CE2-B1B6-31102A5A75E4}"/>
    <dgm:cxn modelId="{8082FAC8-D6D2-476C-83D4-C2DC25F66694}" srcId="{705EA199-58E2-4C72-ADBB-B0C3339EFEC8}" destId="{3480D987-B758-4DD8-8CB0-F256FCD79EF9}" srcOrd="1" destOrd="0" parTransId="{4C747B3F-25FC-4E31-A235-4744E63E8EF1}" sibTransId="{53EDE66C-6E10-401C-B691-1FBEFFF13D9F}"/>
    <dgm:cxn modelId="{7403FCEE-0B08-4A98-92EC-73BE04510E3C}" srcId="{705EA199-58E2-4C72-ADBB-B0C3339EFEC8}" destId="{37726A2C-73A3-4027-BA7E-81D7085B7FAC}" srcOrd="3" destOrd="0" parTransId="{43EA3C53-1ABA-4DC4-96CF-D7D43AC29FC8}" sibTransId="{400E6F91-E070-47B7-8374-F7273C1F26B5}"/>
    <dgm:cxn modelId="{D924DD06-2F0E-D740-85F1-F56519F5A359}" type="presParOf" srcId="{20FF1B1C-1741-1F43-9093-2191D6411B28}" destId="{556CE0C4-8143-084D-A6F2-31555CB7E8E8}" srcOrd="0" destOrd="0" presId="urn:microsoft.com/office/officeart/2005/8/layout/vList2"/>
    <dgm:cxn modelId="{255CF686-80AB-EA41-9E9A-9DD472E61532}" type="presParOf" srcId="{20FF1B1C-1741-1F43-9093-2191D6411B28}" destId="{05A8A125-6C25-5648-B87B-91027AC84D10}" srcOrd="1" destOrd="0" presId="urn:microsoft.com/office/officeart/2005/8/layout/vList2"/>
    <dgm:cxn modelId="{310EC9BB-6529-1E4F-A5E4-027EDA229E28}" type="presParOf" srcId="{20FF1B1C-1741-1F43-9093-2191D6411B28}" destId="{DB2ECC0F-95D2-2944-BE87-616988E8218C}" srcOrd="2" destOrd="0" presId="urn:microsoft.com/office/officeart/2005/8/layout/vList2"/>
    <dgm:cxn modelId="{619CF748-AE53-B742-9FD2-6148ACDFCF6B}" type="presParOf" srcId="{20FF1B1C-1741-1F43-9093-2191D6411B28}" destId="{202D86C4-9D8F-5844-A0BB-EE3BC5C8C33B}" srcOrd="3" destOrd="0" presId="urn:microsoft.com/office/officeart/2005/8/layout/vList2"/>
    <dgm:cxn modelId="{7C75BC87-816C-B74C-85CA-1690CE76D2EF}" type="presParOf" srcId="{20FF1B1C-1741-1F43-9093-2191D6411B28}" destId="{A8FF553B-D304-DD4F-9DF3-76103D2DF2BC}" srcOrd="4" destOrd="0" presId="urn:microsoft.com/office/officeart/2005/8/layout/vList2"/>
    <dgm:cxn modelId="{06BED07A-E174-4447-9C43-E3CF770A6AC6}" type="presParOf" srcId="{20FF1B1C-1741-1F43-9093-2191D6411B28}" destId="{29097E89-FDE8-6B4C-8EFC-483887147796}" srcOrd="5" destOrd="0" presId="urn:microsoft.com/office/officeart/2005/8/layout/vList2"/>
    <dgm:cxn modelId="{CB03DF51-E55E-4B4A-B856-B6FBFDBBCDB2}" type="presParOf" srcId="{20FF1B1C-1741-1F43-9093-2191D6411B28}" destId="{FC237E43-F827-6A4E-9057-65772FC008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7AAC1B-F97F-4E62-92D7-90D265CEB0DA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EACF95A-4F00-42B3-9CA1-7A7346903FFD}">
      <dgm:prSet/>
      <dgm:spPr/>
      <dgm:t>
        <a:bodyPr/>
        <a:lstStyle/>
        <a:p>
          <a:r>
            <a:rPr lang="en-US"/>
            <a:t>Sales/Leasing</a:t>
          </a:r>
        </a:p>
      </dgm:t>
    </dgm:pt>
    <dgm:pt modelId="{059BDBBA-E7AF-4172-907A-D1EA4585F590}" type="parTrans" cxnId="{CF2FA022-AB55-4483-B8C6-BFD7B7B9A0EA}">
      <dgm:prSet/>
      <dgm:spPr/>
      <dgm:t>
        <a:bodyPr/>
        <a:lstStyle/>
        <a:p>
          <a:endParaRPr lang="en-US"/>
        </a:p>
      </dgm:t>
    </dgm:pt>
    <dgm:pt modelId="{20B65F07-5585-4EB7-888C-7C372A7E231E}" type="sibTrans" cxnId="{CF2FA022-AB55-4483-B8C6-BFD7B7B9A0EA}">
      <dgm:prSet/>
      <dgm:spPr/>
      <dgm:t>
        <a:bodyPr/>
        <a:lstStyle/>
        <a:p>
          <a:endParaRPr lang="en-US"/>
        </a:p>
      </dgm:t>
    </dgm:pt>
    <dgm:pt modelId="{CF9F9A20-C19D-4CB6-9390-61EA831531E3}">
      <dgm:prSet/>
      <dgm:spPr/>
      <dgm:t>
        <a:bodyPr/>
        <a:lstStyle/>
        <a:p>
          <a:r>
            <a:rPr lang="en-US"/>
            <a:t>Test Drives</a:t>
          </a:r>
        </a:p>
      </dgm:t>
    </dgm:pt>
    <dgm:pt modelId="{9F6CE807-6369-43AB-A136-C3754A130209}" type="parTrans" cxnId="{9640F778-81E7-4D10-A69A-3168BD15E7F2}">
      <dgm:prSet/>
      <dgm:spPr/>
      <dgm:t>
        <a:bodyPr/>
        <a:lstStyle/>
        <a:p>
          <a:endParaRPr lang="en-US"/>
        </a:p>
      </dgm:t>
    </dgm:pt>
    <dgm:pt modelId="{59F60550-E32D-470D-B096-2CE10783D680}" type="sibTrans" cxnId="{9640F778-81E7-4D10-A69A-3168BD15E7F2}">
      <dgm:prSet/>
      <dgm:spPr/>
      <dgm:t>
        <a:bodyPr/>
        <a:lstStyle/>
        <a:p>
          <a:endParaRPr lang="en-US"/>
        </a:p>
      </dgm:t>
    </dgm:pt>
    <dgm:pt modelId="{7D015E32-B49A-40F7-8CBF-AA16373BE489}">
      <dgm:prSet/>
      <dgm:spPr/>
      <dgm:t>
        <a:bodyPr/>
        <a:lstStyle/>
        <a:p>
          <a:r>
            <a:rPr lang="en-US"/>
            <a:t>Delivery</a:t>
          </a:r>
        </a:p>
      </dgm:t>
    </dgm:pt>
    <dgm:pt modelId="{466C5E80-A1D7-404F-9630-2980F7DEF6B7}" type="parTrans" cxnId="{39BE4FB2-FA9A-4C88-B982-9CE52A493EEA}">
      <dgm:prSet/>
      <dgm:spPr/>
      <dgm:t>
        <a:bodyPr/>
        <a:lstStyle/>
        <a:p>
          <a:endParaRPr lang="en-US"/>
        </a:p>
      </dgm:t>
    </dgm:pt>
    <dgm:pt modelId="{715CA4BD-2783-49B4-8C9E-1C15F9CF6A30}" type="sibTrans" cxnId="{39BE4FB2-FA9A-4C88-B982-9CE52A493EEA}">
      <dgm:prSet/>
      <dgm:spPr/>
      <dgm:t>
        <a:bodyPr/>
        <a:lstStyle/>
        <a:p>
          <a:endParaRPr lang="en-US"/>
        </a:p>
      </dgm:t>
    </dgm:pt>
    <dgm:pt modelId="{B0672496-9243-4FD3-B701-FA60E1705DE9}">
      <dgm:prSet/>
      <dgm:spPr/>
      <dgm:t>
        <a:bodyPr/>
        <a:lstStyle/>
        <a:p>
          <a:r>
            <a:rPr lang="en-US"/>
            <a:t>Service</a:t>
          </a:r>
        </a:p>
      </dgm:t>
    </dgm:pt>
    <dgm:pt modelId="{6B2EC2FE-9446-4745-9FEA-4E710451E1A2}" type="parTrans" cxnId="{472D287B-A455-4A5B-A4A3-A2C9830992E3}">
      <dgm:prSet/>
      <dgm:spPr/>
      <dgm:t>
        <a:bodyPr/>
        <a:lstStyle/>
        <a:p>
          <a:endParaRPr lang="en-US"/>
        </a:p>
      </dgm:t>
    </dgm:pt>
    <dgm:pt modelId="{C83B9C47-0BCE-4489-8538-AE8D97819188}" type="sibTrans" cxnId="{472D287B-A455-4A5B-A4A3-A2C9830992E3}">
      <dgm:prSet/>
      <dgm:spPr/>
      <dgm:t>
        <a:bodyPr/>
        <a:lstStyle/>
        <a:p>
          <a:endParaRPr lang="en-US"/>
        </a:p>
      </dgm:t>
    </dgm:pt>
    <dgm:pt modelId="{B41F0162-9916-1A42-A3D0-5449F01B9C40}" type="pres">
      <dgm:prSet presAssocID="{9C7AAC1B-F97F-4E62-92D7-90D265CEB0DA}" presName="linear" presStyleCnt="0">
        <dgm:presLayoutVars>
          <dgm:dir/>
          <dgm:animLvl val="lvl"/>
          <dgm:resizeHandles val="exact"/>
        </dgm:presLayoutVars>
      </dgm:prSet>
      <dgm:spPr/>
    </dgm:pt>
    <dgm:pt modelId="{E11BD837-EE75-AC4C-8089-F96A7678D81F}" type="pres">
      <dgm:prSet presAssocID="{3EACF95A-4F00-42B3-9CA1-7A7346903FFD}" presName="parentLin" presStyleCnt="0"/>
      <dgm:spPr/>
    </dgm:pt>
    <dgm:pt modelId="{F1A75106-BEA2-674D-968C-8CFA4B6E2E99}" type="pres">
      <dgm:prSet presAssocID="{3EACF95A-4F00-42B3-9CA1-7A7346903FFD}" presName="parentLeftMargin" presStyleLbl="node1" presStyleIdx="0" presStyleCnt="4"/>
      <dgm:spPr/>
    </dgm:pt>
    <dgm:pt modelId="{DFBD5E59-5A05-F34F-AA3C-57DC1EEF1022}" type="pres">
      <dgm:prSet presAssocID="{3EACF95A-4F00-42B3-9CA1-7A7346903FF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B2424B-21B1-B144-9B68-CF713CAFAF8E}" type="pres">
      <dgm:prSet presAssocID="{3EACF95A-4F00-42B3-9CA1-7A7346903FFD}" presName="negativeSpace" presStyleCnt="0"/>
      <dgm:spPr/>
    </dgm:pt>
    <dgm:pt modelId="{2A65F35C-849B-6D4A-9884-3809CB838CF6}" type="pres">
      <dgm:prSet presAssocID="{3EACF95A-4F00-42B3-9CA1-7A7346903FFD}" presName="childText" presStyleLbl="conFgAcc1" presStyleIdx="0" presStyleCnt="4">
        <dgm:presLayoutVars>
          <dgm:bulletEnabled val="1"/>
        </dgm:presLayoutVars>
      </dgm:prSet>
      <dgm:spPr/>
    </dgm:pt>
    <dgm:pt modelId="{8467CC3D-2EEC-5F48-BA84-CA0E35EB12E9}" type="pres">
      <dgm:prSet presAssocID="{20B65F07-5585-4EB7-888C-7C372A7E231E}" presName="spaceBetweenRectangles" presStyleCnt="0"/>
      <dgm:spPr/>
    </dgm:pt>
    <dgm:pt modelId="{074D589E-1DB8-AC40-8330-0326E5DFFE3F}" type="pres">
      <dgm:prSet presAssocID="{CF9F9A20-C19D-4CB6-9390-61EA831531E3}" presName="parentLin" presStyleCnt="0"/>
      <dgm:spPr/>
    </dgm:pt>
    <dgm:pt modelId="{1F0724A4-26F2-E542-B577-212B686ABE6C}" type="pres">
      <dgm:prSet presAssocID="{CF9F9A20-C19D-4CB6-9390-61EA831531E3}" presName="parentLeftMargin" presStyleLbl="node1" presStyleIdx="0" presStyleCnt="4"/>
      <dgm:spPr/>
    </dgm:pt>
    <dgm:pt modelId="{33E0D71A-6CA2-3048-816A-9A40603E37C4}" type="pres">
      <dgm:prSet presAssocID="{CF9F9A20-C19D-4CB6-9390-61EA831531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28B63AD-CD69-8D4A-AB74-87132E4A3B37}" type="pres">
      <dgm:prSet presAssocID="{CF9F9A20-C19D-4CB6-9390-61EA831531E3}" presName="negativeSpace" presStyleCnt="0"/>
      <dgm:spPr/>
    </dgm:pt>
    <dgm:pt modelId="{C9A01B01-433F-BB4A-A8C8-4F91D670E85D}" type="pres">
      <dgm:prSet presAssocID="{CF9F9A20-C19D-4CB6-9390-61EA831531E3}" presName="childText" presStyleLbl="conFgAcc1" presStyleIdx="1" presStyleCnt="4">
        <dgm:presLayoutVars>
          <dgm:bulletEnabled val="1"/>
        </dgm:presLayoutVars>
      </dgm:prSet>
      <dgm:spPr/>
    </dgm:pt>
    <dgm:pt modelId="{C74FE6F1-952E-C541-A4EA-E7A6AFA0B069}" type="pres">
      <dgm:prSet presAssocID="{59F60550-E32D-470D-B096-2CE10783D680}" presName="spaceBetweenRectangles" presStyleCnt="0"/>
      <dgm:spPr/>
    </dgm:pt>
    <dgm:pt modelId="{05082A84-7109-7E43-9B62-40D4ECD6DF5E}" type="pres">
      <dgm:prSet presAssocID="{7D015E32-B49A-40F7-8CBF-AA16373BE489}" presName="parentLin" presStyleCnt="0"/>
      <dgm:spPr/>
    </dgm:pt>
    <dgm:pt modelId="{237F7F19-D495-CA40-A871-426528A5538A}" type="pres">
      <dgm:prSet presAssocID="{7D015E32-B49A-40F7-8CBF-AA16373BE489}" presName="parentLeftMargin" presStyleLbl="node1" presStyleIdx="1" presStyleCnt="4"/>
      <dgm:spPr/>
    </dgm:pt>
    <dgm:pt modelId="{50F8F819-9A85-4E4F-8D14-4B40D2603809}" type="pres">
      <dgm:prSet presAssocID="{7D015E32-B49A-40F7-8CBF-AA16373BE4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CCB119-F9C8-CE40-9B7C-0F76FCBFA645}" type="pres">
      <dgm:prSet presAssocID="{7D015E32-B49A-40F7-8CBF-AA16373BE489}" presName="negativeSpace" presStyleCnt="0"/>
      <dgm:spPr/>
    </dgm:pt>
    <dgm:pt modelId="{348F927F-84DA-E941-90A9-42244908EF7F}" type="pres">
      <dgm:prSet presAssocID="{7D015E32-B49A-40F7-8CBF-AA16373BE489}" presName="childText" presStyleLbl="conFgAcc1" presStyleIdx="2" presStyleCnt="4">
        <dgm:presLayoutVars>
          <dgm:bulletEnabled val="1"/>
        </dgm:presLayoutVars>
      </dgm:prSet>
      <dgm:spPr/>
    </dgm:pt>
    <dgm:pt modelId="{737C80E5-03A6-C842-A317-A89B35E5713F}" type="pres">
      <dgm:prSet presAssocID="{715CA4BD-2783-49B4-8C9E-1C15F9CF6A30}" presName="spaceBetweenRectangles" presStyleCnt="0"/>
      <dgm:spPr/>
    </dgm:pt>
    <dgm:pt modelId="{6DC85D41-9BBA-4447-AEBA-A8F0BFC88E46}" type="pres">
      <dgm:prSet presAssocID="{B0672496-9243-4FD3-B701-FA60E1705DE9}" presName="parentLin" presStyleCnt="0"/>
      <dgm:spPr/>
    </dgm:pt>
    <dgm:pt modelId="{662A8543-88FC-0A4C-91E4-5C6918373D0A}" type="pres">
      <dgm:prSet presAssocID="{B0672496-9243-4FD3-B701-FA60E1705DE9}" presName="parentLeftMargin" presStyleLbl="node1" presStyleIdx="2" presStyleCnt="4"/>
      <dgm:spPr/>
    </dgm:pt>
    <dgm:pt modelId="{A8E9D093-E29C-B94C-B7CD-6DE22429D3DB}" type="pres">
      <dgm:prSet presAssocID="{B0672496-9243-4FD3-B701-FA60E1705DE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0998285-1FD5-5A42-A7F9-791B27C2C612}" type="pres">
      <dgm:prSet presAssocID="{B0672496-9243-4FD3-B701-FA60E1705DE9}" presName="negativeSpace" presStyleCnt="0"/>
      <dgm:spPr/>
    </dgm:pt>
    <dgm:pt modelId="{F9EF68AD-50C2-964D-9DA5-4602759512C6}" type="pres">
      <dgm:prSet presAssocID="{B0672496-9243-4FD3-B701-FA60E1705DE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F2FA022-AB55-4483-B8C6-BFD7B7B9A0EA}" srcId="{9C7AAC1B-F97F-4E62-92D7-90D265CEB0DA}" destId="{3EACF95A-4F00-42B3-9CA1-7A7346903FFD}" srcOrd="0" destOrd="0" parTransId="{059BDBBA-E7AF-4172-907A-D1EA4585F590}" sibTransId="{20B65F07-5585-4EB7-888C-7C372A7E231E}"/>
    <dgm:cxn modelId="{A5DA5527-08AE-7446-87E1-AFDC5A3557E9}" type="presOf" srcId="{B0672496-9243-4FD3-B701-FA60E1705DE9}" destId="{A8E9D093-E29C-B94C-B7CD-6DE22429D3DB}" srcOrd="1" destOrd="0" presId="urn:microsoft.com/office/officeart/2005/8/layout/list1"/>
    <dgm:cxn modelId="{24756240-D8A9-2E43-B8C6-D87F068F1EF0}" type="presOf" srcId="{3EACF95A-4F00-42B3-9CA1-7A7346903FFD}" destId="{F1A75106-BEA2-674D-968C-8CFA4B6E2E99}" srcOrd="0" destOrd="0" presId="urn:microsoft.com/office/officeart/2005/8/layout/list1"/>
    <dgm:cxn modelId="{B778684D-2E4A-F348-97F2-DC6122B15A3B}" type="presOf" srcId="{9C7AAC1B-F97F-4E62-92D7-90D265CEB0DA}" destId="{B41F0162-9916-1A42-A3D0-5449F01B9C40}" srcOrd="0" destOrd="0" presId="urn:microsoft.com/office/officeart/2005/8/layout/list1"/>
    <dgm:cxn modelId="{9640F778-81E7-4D10-A69A-3168BD15E7F2}" srcId="{9C7AAC1B-F97F-4E62-92D7-90D265CEB0DA}" destId="{CF9F9A20-C19D-4CB6-9390-61EA831531E3}" srcOrd="1" destOrd="0" parTransId="{9F6CE807-6369-43AB-A136-C3754A130209}" sibTransId="{59F60550-E32D-470D-B096-2CE10783D680}"/>
    <dgm:cxn modelId="{472D287B-A455-4A5B-A4A3-A2C9830992E3}" srcId="{9C7AAC1B-F97F-4E62-92D7-90D265CEB0DA}" destId="{B0672496-9243-4FD3-B701-FA60E1705DE9}" srcOrd="3" destOrd="0" parTransId="{6B2EC2FE-9446-4745-9FEA-4E710451E1A2}" sibTransId="{C83B9C47-0BCE-4489-8538-AE8D97819188}"/>
    <dgm:cxn modelId="{9873F89F-FBF0-8D42-98F6-5686872FF193}" type="presOf" srcId="{B0672496-9243-4FD3-B701-FA60E1705DE9}" destId="{662A8543-88FC-0A4C-91E4-5C6918373D0A}" srcOrd="0" destOrd="0" presId="urn:microsoft.com/office/officeart/2005/8/layout/list1"/>
    <dgm:cxn modelId="{F202A0AE-8A2B-CE45-B33D-5912D41A378F}" type="presOf" srcId="{CF9F9A20-C19D-4CB6-9390-61EA831531E3}" destId="{1F0724A4-26F2-E542-B577-212B686ABE6C}" srcOrd="0" destOrd="0" presId="urn:microsoft.com/office/officeart/2005/8/layout/list1"/>
    <dgm:cxn modelId="{39BE4FB2-FA9A-4C88-B982-9CE52A493EEA}" srcId="{9C7AAC1B-F97F-4E62-92D7-90D265CEB0DA}" destId="{7D015E32-B49A-40F7-8CBF-AA16373BE489}" srcOrd="2" destOrd="0" parTransId="{466C5E80-A1D7-404F-9630-2980F7DEF6B7}" sibTransId="{715CA4BD-2783-49B4-8C9E-1C15F9CF6A30}"/>
    <dgm:cxn modelId="{A18C97C6-5DAB-DD44-9B21-2E3DEEBED683}" type="presOf" srcId="{3EACF95A-4F00-42B3-9CA1-7A7346903FFD}" destId="{DFBD5E59-5A05-F34F-AA3C-57DC1EEF1022}" srcOrd="1" destOrd="0" presId="urn:microsoft.com/office/officeart/2005/8/layout/list1"/>
    <dgm:cxn modelId="{7BE7BEC6-C131-BA40-BA64-F2C33C35FBFA}" type="presOf" srcId="{7D015E32-B49A-40F7-8CBF-AA16373BE489}" destId="{50F8F819-9A85-4E4F-8D14-4B40D2603809}" srcOrd="1" destOrd="0" presId="urn:microsoft.com/office/officeart/2005/8/layout/list1"/>
    <dgm:cxn modelId="{60C70CDE-4D77-6D44-AF09-39FEE3EE0EDF}" type="presOf" srcId="{CF9F9A20-C19D-4CB6-9390-61EA831531E3}" destId="{33E0D71A-6CA2-3048-816A-9A40603E37C4}" srcOrd="1" destOrd="0" presId="urn:microsoft.com/office/officeart/2005/8/layout/list1"/>
    <dgm:cxn modelId="{3534E0F4-CACC-AA45-9955-7B754012C1C2}" type="presOf" srcId="{7D015E32-B49A-40F7-8CBF-AA16373BE489}" destId="{237F7F19-D495-CA40-A871-426528A5538A}" srcOrd="0" destOrd="0" presId="urn:microsoft.com/office/officeart/2005/8/layout/list1"/>
    <dgm:cxn modelId="{E5643D9A-968D-994A-B893-648B9EB43F89}" type="presParOf" srcId="{B41F0162-9916-1A42-A3D0-5449F01B9C40}" destId="{E11BD837-EE75-AC4C-8089-F96A7678D81F}" srcOrd="0" destOrd="0" presId="urn:microsoft.com/office/officeart/2005/8/layout/list1"/>
    <dgm:cxn modelId="{1810099B-A8B5-4B46-98EF-F29F36E65DB3}" type="presParOf" srcId="{E11BD837-EE75-AC4C-8089-F96A7678D81F}" destId="{F1A75106-BEA2-674D-968C-8CFA4B6E2E99}" srcOrd="0" destOrd="0" presId="urn:microsoft.com/office/officeart/2005/8/layout/list1"/>
    <dgm:cxn modelId="{3E37ED50-CFE3-4C4F-99A8-0AE2B5E8FC84}" type="presParOf" srcId="{E11BD837-EE75-AC4C-8089-F96A7678D81F}" destId="{DFBD5E59-5A05-F34F-AA3C-57DC1EEF1022}" srcOrd="1" destOrd="0" presId="urn:microsoft.com/office/officeart/2005/8/layout/list1"/>
    <dgm:cxn modelId="{70FDA3B3-C494-F743-B83A-6514712EE195}" type="presParOf" srcId="{B41F0162-9916-1A42-A3D0-5449F01B9C40}" destId="{9FB2424B-21B1-B144-9B68-CF713CAFAF8E}" srcOrd="1" destOrd="0" presId="urn:microsoft.com/office/officeart/2005/8/layout/list1"/>
    <dgm:cxn modelId="{2E70ECDB-D2A8-2E4A-B412-8034B745E440}" type="presParOf" srcId="{B41F0162-9916-1A42-A3D0-5449F01B9C40}" destId="{2A65F35C-849B-6D4A-9884-3809CB838CF6}" srcOrd="2" destOrd="0" presId="urn:microsoft.com/office/officeart/2005/8/layout/list1"/>
    <dgm:cxn modelId="{93E05EFB-E598-6E44-A17F-B979542BC04E}" type="presParOf" srcId="{B41F0162-9916-1A42-A3D0-5449F01B9C40}" destId="{8467CC3D-2EEC-5F48-BA84-CA0E35EB12E9}" srcOrd="3" destOrd="0" presId="urn:microsoft.com/office/officeart/2005/8/layout/list1"/>
    <dgm:cxn modelId="{086D7182-1A5E-544D-91EF-116440BA13AE}" type="presParOf" srcId="{B41F0162-9916-1A42-A3D0-5449F01B9C40}" destId="{074D589E-1DB8-AC40-8330-0326E5DFFE3F}" srcOrd="4" destOrd="0" presId="urn:microsoft.com/office/officeart/2005/8/layout/list1"/>
    <dgm:cxn modelId="{CC8B89D7-50D7-6D40-860E-DC8FD0339902}" type="presParOf" srcId="{074D589E-1DB8-AC40-8330-0326E5DFFE3F}" destId="{1F0724A4-26F2-E542-B577-212B686ABE6C}" srcOrd="0" destOrd="0" presId="urn:microsoft.com/office/officeart/2005/8/layout/list1"/>
    <dgm:cxn modelId="{85140C23-B2E0-854C-B2AF-3F91CF9D25AB}" type="presParOf" srcId="{074D589E-1DB8-AC40-8330-0326E5DFFE3F}" destId="{33E0D71A-6CA2-3048-816A-9A40603E37C4}" srcOrd="1" destOrd="0" presId="urn:microsoft.com/office/officeart/2005/8/layout/list1"/>
    <dgm:cxn modelId="{984FC870-56E4-3248-8A88-12345F50B43A}" type="presParOf" srcId="{B41F0162-9916-1A42-A3D0-5449F01B9C40}" destId="{128B63AD-CD69-8D4A-AB74-87132E4A3B37}" srcOrd="5" destOrd="0" presId="urn:microsoft.com/office/officeart/2005/8/layout/list1"/>
    <dgm:cxn modelId="{FA118763-D601-A643-AEA9-2FD6BA18548C}" type="presParOf" srcId="{B41F0162-9916-1A42-A3D0-5449F01B9C40}" destId="{C9A01B01-433F-BB4A-A8C8-4F91D670E85D}" srcOrd="6" destOrd="0" presId="urn:microsoft.com/office/officeart/2005/8/layout/list1"/>
    <dgm:cxn modelId="{D7444D12-6C3E-AF47-88CD-9D2282D1883D}" type="presParOf" srcId="{B41F0162-9916-1A42-A3D0-5449F01B9C40}" destId="{C74FE6F1-952E-C541-A4EA-E7A6AFA0B069}" srcOrd="7" destOrd="0" presId="urn:microsoft.com/office/officeart/2005/8/layout/list1"/>
    <dgm:cxn modelId="{6DA5C915-7729-3944-A8CB-AE6054F970CB}" type="presParOf" srcId="{B41F0162-9916-1A42-A3D0-5449F01B9C40}" destId="{05082A84-7109-7E43-9B62-40D4ECD6DF5E}" srcOrd="8" destOrd="0" presId="urn:microsoft.com/office/officeart/2005/8/layout/list1"/>
    <dgm:cxn modelId="{D816B574-971E-D44E-8BF6-E219B6E6877D}" type="presParOf" srcId="{05082A84-7109-7E43-9B62-40D4ECD6DF5E}" destId="{237F7F19-D495-CA40-A871-426528A5538A}" srcOrd="0" destOrd="0" presId="urn:microsoft.com/office/officeart/2005/8/layout/list1"/>
    <dgm:cxn modelId="{8829BE8E-28DD-0A45-A299-406EC64FE205}" type="presParOf" srcId="{05082A84-7109-7E43-9B62-40D4ECD6DF5E}" destId="{50F8F819-9A85-4E4F-8D14-4B40D2603809}" srcOrd="1" destOrd="0" presId="urn:microsoft.com/office/officeart/2005/8/layout/list1"/>
    <dgm:cxn modelId="{390F77E0-30A7-7E4B-80CC-8530E0428AFB}" type="presParOf" srcId="{B41F0162-9916-1A42-A3D0-5449F01B9C40}" destId="{B6CCB119-F9C8-CE40-9B7C-0F76FCBFA645}" srcOrd="9" destOrd="0" presId="urn:microsoft.com/office/officeart/2005/8/layout/list1"/>
    <dgm:cxn modelId="{828BF93B-A4B4-A948-8932-611E0D02587E}" type="presParOf" srcId="{B41F0162-9916-1A42-A3D0-5449F01B9C40}" destId="{348F927F-84DA-E941-90A9-42244908EF7F}" srcOrd="10" destOrd="0" presId="urn:microsoft.com/office/officeart/2005/8/layout/list1"/>
    <dgm:cxn modelId="{74A966EB-BD13-FC41-9EB1-4EF1D088CB25}" type="presParOf" srcId="{B41F0162-9916-1A42-A3D0-5449F01B9C40}" destId="{737C80E5-03A6-C842-A317-A89B35E5713F}" srcOrd="11" destOrd="0" presId="urn:microsoft.com/office/officeart/2005/8/layout/list1"/>
    <dgm:cxn modelId="{E9C57E33-075A-E14E-9613-B3B3F55228FE}" type="presParOf" srcId="{B41F0162-9916-1A42-A3D0-5449F01B9C40}" destId="{6DC85D41-9BBA-4447-AEBA-A8F0BFC88E46}" srcOrd="12" destOrd="0" presId="urn:microsoft.com/office/officeart/2005/8/layout/list1"/>
    <dgm:cxn modelId="{DE5A6764-E639-A647-B5EB-1A88CEC5E0E4}" type="presParOf" srcId="{6DC85D41-9BBA-4447-AEBA-A8F0BFC88E46}" destId="{662A8543-88FC-0A4C-91E4-5C6918373D0A}" srcOrd="0" destOrd="0" presId="urn:microsoft.com/office/officeart/2005/8/layout/list1"/>
    <dgm:cxn modelId="{F3983C44-6F6F-CA49-B070-98AF83C96CA0}" type="presParOf" srcId="{6DC85D41-9BBA-4447-AEBA-A8F0BFC88E46}" destId="{A8E9D093-E29C-B94C-B7CD-6DE22429D3DB}" srcOrd="1" destOrd="0" presId="urn:microsoft.com/office/officeart/2005/8/layout/list1"/>
    <dgm:cxn modelId="{55911108-EB1F-6C4D-BB3A-1B68B917C3B7}" type="presParOf" srcId="{B41F0162-9916-1A42-A3D0-5449F01B9C40}" destId="{E0998285-1FD5-5A42-A7F9-791B27C2C612}" srcOrd="13" destOrd="0" presId="urn:microsoft.com/office/officeart/2005/8/layout/list1"/>
    <dgm:cxn modelId="{39CB6216-6288-7D4B-9726-60C4C5F33AEC}" type="presParOf" srcId="{B41F0162-9916-1A42-A3D0-5449F01B9C40}" destId="{F9EF68AD-50C2-964D-9DA5-4602759512C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36964-415C-5A4B-884E-7DA7DBAE8200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C39CE-FE98-2746-9ED3-7727CF225135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Pro Consumer</a:t>
          </a:r>
        </a:p>
      </dsp:txBody>
      <dsp:txXfrm>
        <a:off x="0" y="623"/>
        <a:ext cx="6492875" cy="1020830"/>
      </dsp:txXfrm>
    </dsp:sp>
    <dsp:sp modelId="{9D90F603-9DAA-DB4D-A77E-A60A66D62F7C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70415-85A3-B248-A74F-46B1A5A62FA9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Accelerate EV Adoption</a:t>
          </a:r>
        </a:p>
      </dsp:txBody>
      <dsp:txXfrm>
        <a:off x="0" y="1021453"/>
        <a:ext cx="6492875" cy="1020830"/>
      </dsp:txXfrm>
    </dsp:sp>
    <dsp:sp modelId="{35EBAADA-DE56-6240-B638-79AA02C0C44B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40DBF-FAC8-0142-9D80-04A58D36C20E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Support Innovation and Free Market</a:t>
          </a:r>
        </a:p>
      </dsp:txBody>
      <dsp:txXfrm>
        <a:off x="0" y="2042284"/>
        <a:ext cx="6492875" cy="1020830"/>
      </dsp:txXfrm>
    </dsp:sp>
    <dsp:sp modelId="{B0C45C2C-25DE-9347-9498-8900FE5E812C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9AD70-A046-6344-A2F1-981C1737DC07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Investment and Jobs</a:t>
          </a:r>
        </a:p>
      </dsp:txBody>
      <dsp:txXfrm>
        <a:off x="0" y="3063115"/>
        <a:ext cx="6492875" cy="1020830"/>
      </dsp:txXfrm>
    </dsp:sp>
    <dsp:sp modelId="{1C677A6E-CD47-BA42-8915-B951DADA0F1C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503FF-4188-3A4E-AACE-FD0B83450428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How CT Positions Itself</a:t>
          </a:r>
        </a:p>
      </dsp:txBody>
      <dsp:txXfrm>
        <a:off x="0" y="4083946"/>
        <a:ext cx="6492875" cy="1020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CE0C4-8143-084D-A6F2-31555CB7E8E8}">
      <dsp:nvSpPr>
        <dsp:cNvPr id="0" name=""/>
        <dsp:cNvSpPr/>
      </dsp:nvSpPr>
      <dsp:spPr>
        <a:xfrm>
          <a:off x="0" y="312117"/>
          <a:ext cx="6263640" cy="11747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State law from the 1930’s – 1950’s intended to protect dealerships from their own affiliated manufacturers.</a:t>
          </a:r>
        </a:p>
      </dsp:txBody>
      <dsp:txXfrm>
        <a:off x="57347" y="369464"/>
        <a:ext cx="6148946" cy="1060059"/>
      </dsp:txXfrm>
    </dsp:sp>
    <dsp:sp modelId="{DB2ECC0F-95D2-2944-BE87-616988E8218C}">
      <dsp:nvSpPr>
        <dsp:cNvPr id="0" name=""/>
        <dsp:cNvSpPr/>
      </dsp:nvSpPr>
      <dsp:spPr>
        <a:xfrm>
          <a:off x="0" y="1547350"/>
          <a:ext cx="6263640" cy="117475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New vehicles have to be sold by independent businesses.</a:t>
          </a:r>
        </a:p>
      </dsp:txBody>
      <dsp:txXfrm>
        <a:off x="57347" y="1604697"/>
        <a:ext cx="6148946" cy="1060059"/>
      </dsp:txXfrm>
    </dsp:sp>
    <dsp:sp modelId="{A8FF553B-D304-DD4F-9DF3-76103D2DF2BC}">
      <dsp:nvSpPr>
        <dsp:cNvPr id="0" name=""/>
        <dsp:cNvSpPr/>
      </dsp:nvSpPr>
      <dsp:spPr>
        <a:xfrm>
          <a:off x="0" y="2782583"/>
          <a:ext cx="6263640" cy="117475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 wasn’t about the consumer. It still isn’t.</a:t>
          </a:r>
        </a:p>
      </dsp:txBody>
      <dsp:txXfrm>
        <a:off x="57347" y="2839930"/>
        <a:ext cx="6148946" cy="1060059"/>
      </dsp:txXfrm>
    </dsp:sp>
    <dsp:sp modelId="{FC237E43-F827-6A4E-9057-65772FC008F8}">
      <dsp:nvSpPr>
        <dsp:cNvPr id="0" name=""/>
        <dsp:cNvSpPr/>
      </dsp:nvSpPr>
      <dsp:spPr>
        <a:xfrm>
          <a:off x="0" y="4017817"/>
          <a:ext cx="6263640" cy="11747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Proposed direct sales legislation applies to EV exclusive manufacturers without a franchisee network only. It does not remove existing dealer protections.</a:t>
          </a:r>
        </a:p>
      </dsp:txBody>
      <dsp:txXfrm>
        <a:off x="57347" y="4075164"/>
        <a:ext cx="6148946" cy="1060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5F35C-849B-6D4A-9884-3809CB838CF6}">
      <dsp:nvSpPr>
        <dsp:cNvPr id="0" name=""/>
        <dsp:cNvSpPr/>
      </dsp:nvSpPr>
      <dsp:spPr>
        <a:xfrm>
          <a:off x="0" y="333185"/>
          <a:ext cx="5735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D5E59-5A05-F34F-AA3C-57DC1EEF1022}">
      <dsp:nvSpPr>
        <dsp:cNvPr id="0" name=""/>
        <dsp:cNvSpPr/>
      </dsp:nvSpPr>
      <dsp:spPr>
        <a:xfrm>
          <a:off x="286782" y="37985"/>
          <a:ext cx="4014948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756" tIns="0" rIns="15175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Sales/Leasing</a:t>
          </a:r>
        </a:p>
      </dsp:txBody>
      <dsp:txXfrm>
        <a:off x="315603" y="66806"/>
        <a:ext cx="3957306" cy="532758"/>
      </dsp:txXfrm>
    </dsp:sp>
    <dsp:sp modelId="{C9A01B01-433F-BB4A-A8C8-4F91D670E85D}">
      <dsp:nvSpPr>
        <dsp:cNvPr id="0" name=""/>
        <dsp:cNvSpPr/>
      </dsp:nvSpPr>
      <dsp:spPr>
        <a:xfrm>
          <a:off x="0" y="1240385"/>
          <a:ext cx="5735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0D71A-6CA2-3048-816A-9A40603E37C4}">
      <dsp:nvSpPr>
        <dsp:cNvPr id="0" name=""/>
        <dsp:cNvSpPr/>
      </dsp:nvSpPr>
      <dsp:spPr>
        <a:xfrm>
          <a:off x="286782" y="945185"/>
          <a:ext cx="4014948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756" tIns="0" rIns="15175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Test Drives</a:t>
          </a:r>
        </a:p>
      </dsp:txBody>
      <dsp:txXfrm>
        <a:off x="315603" y="974006"/>
        <a:ext cx="3957306" cy="532758"/>
      </dsp:txXfrm>
    </dsp:sp>
    <dsp:sp modelId="{348F927F-84DA-E941-90A9-42244908EF7F}">
      <dsp:nvSpPr>
        <dsp:cNvPr id="0" name=""/>
        <dsp:cNvSpPr/>
      </dsp:nvSpPr>
      <dsp:spPr>
        <a:xfrm>
          <a:off x="0" y="2147586"/>
          <a:ext cx="5735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8F819-9A85-4E4F-8D14-4B40D2603809}">
      <dsp:nvSpPr>
        <dsp:cNvPr id="0" name=""/>
        <dsp:cNvSpPr/>
      </dsp:nvSpPr>
      <dsp:spPr>
        <a:xfrm>
          <a:off x="286782" y="1852386"/>
          <a:ext cx="4014948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756" tIns="0" rIns="15175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Delivery</a:t>
          </a:r>
        </a:p>
      </dsp:txBody>
      <dsp:txXfrm>
        <a:off x="315603" y="1881207"/>
        <a:ext cx="3957306" cy="532758"/>
      </dsp:txXfrm>
    </dsp:sp>
    <dsp:sp modelId="{F9EF68AD-50C2-964D-9DA5-4602759512C6}">
      <dsp:nvSpPr>
        <dsp:cNvPr id="0" name=""/>
        <dsp:cNvSpPr/>
      </dsp:nvSpPr>
      <dsp:spPr>
        <a:xfrm>
          <a:off x="0" y="3054786"/>
          <a:ext cx="5735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9D093-E29C-B94C-B7CD-6DE22429D3DB}">
      <dsp:nvSpPr>
        <dsp:cNvPr id="0" name=""/>
        <dsp:cNvSpPr/>
      </dsp:nvSpPr>
      <dsp:spPr>
        <a:xfrm>
          <a:off x="286782" y="2759586"/>
          <a:ext cx="4014948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756" tIns="0" rIns="15175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Service</a:t>
          </a:r>
        </a:p>
      </dsp:txBody>
      <dsp:txXfrm>
        <a:off x="315603" y="2788407"/>
        <a:ext cx="3957306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DFC2E-5C73-5441-8509-5453A03C5C44}" type="datetimeFigureOut">
              <a:rPr lang="en-US" smtClean="0"/>
              <a:t>1/23/22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8F998-1063-914F-B8A1-7CE43BA85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1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almost 40% of emissions coming from the transportation sector, any climate scientist will tell you that EVs (and electrification of transportation, generally) are an important part of the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F9A7F-3709-464E-B0B6-5FB1D16EF5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1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8D7E-1074-1B44-9588-363AA71B1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88B2C-6D40-7749-8315-06CD5137E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A8E6D-6A78-204B-B50B-F95DECF7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A76-AB5E-B448-93FE-B3FE40CABFE2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C0DDA-A27A-BE41-8B9E-E3BF82F2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DBEEB-6F12-BE4C-8C86-3C2795F9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E67-5381-8A43-8383-5480BA39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57E0-9D89-724A-AB60-19B0FC32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A3159-CE44-D447-82AB-72FA3FF7B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A8A8C-DFA6-6E42-921F-121CE7E8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A76-AB5E-B448-93FE-B3FE40CABFE2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66E4E-4604-C04A-9DF6-61B9FDF8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557A7-EFB3-3A47-9C51-0B927202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E67-5381-8A43-8383-5480BA39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8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5229A-B5D0-F644-AC10-AB1432A4E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E2B26-2C41-2E45-B810-32AE2AA3B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98932-3BD2-D548-A482-D1909A9F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A76-AB5E-B448-93FE-B3FE40CABFE2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D972A-EE92-5A48-9B94-82830DA9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C885F-8DD7-A246-85E3-C6C86F64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E67-5381-8A43-8383-5480BA39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3FDD-2FED-6643-972E-E4C29FF3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423E4-1275-7840-9E89-719739A05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B6235-644D-114A-9DF4-6DBFB75A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A76-AB5E-B448-93FE-B3FE40CABFE2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66D41-4D84-8441-8E63-A4A8C52C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864B0-F394-B740-B5F4-5C0E9D8C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E67-5381-8A43-8383-5480BA39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7026-01BE-4445-A167-4A7D17DA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EFF62-9DA3-EE4E-90A9-E754949F6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550FB-D2DD-064F-BF04-D19206D5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A76-AB5E-B448-93FE-B3FE40CABFE2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E7C45-5DC3-1E42-AB39-CDFDEFCA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42CCF-3BC4-2A47-8044-B608C370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E67-5381-8A43-8383-5480BA39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786F1-52C5-1246-82F3-394CEC77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316C-6FAC-044A-97CD-196F474E1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C15E3-BAAA-A04A-BFC8-789463FA7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23242-462F-3D43-981E-F31FC072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A76-AB5E-B448-93FE-B3FE40CABFE2}" type="datetimeFigureOut">
              <a:rPr lang="en-US" smtClean="0"/>
              <a:t>1/23/22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7F540-CE1D-464B-8918-3AAB03AD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473F8-308C-B849-823B-ABE50C69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E67-5381-8A43-8383-5480BA39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4057-8BFC-E747-9A7B-54465839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DA322-3054-7F41-BD9E-74EB562D3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69BBF-2A83-8B4C-85B9-6BDFBD114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0CF0D-E720-0040-B14A-DDDC0DC11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827C0-89E1-7D45-8F3A-8803BB30A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9A7DD-2AFD-CD49-97B4-725DE400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A76-AB5E-B448-93FE-B3FE40CABFE2}" type="datetimeFigureOut">
              <a:rPr lang="en-US" smtClean="0"/>
              <a:t>1/23/22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CE937-C6B4-1F47-8F57-FCA655D1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0A3783-E054-E149-B416-B919C5F8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E67-5381-8A43-8383-5480BA39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6AC-19EE-254C-8B69-E0A0F172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7FB05-BA70-634D-9DB5-81E69777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A76-AB5E-B448-93FE-B3FE40CABFE2}" type="datetimeFigureOut">
              <a:rPr lang="en-US" smtClean="0"/>
              <a:t>1/23/22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B40DB-F940-D244-BA19-9D2FA0D1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3C0F-9033-D247-BEB8-519FA9FD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E67-5381-8A43-8383-5480BA39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5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5DF03-2777-9C40-B85D-B507F280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A76-AB5E-B448-93FE-B3FE40CABFE2}" type="datetimeFigureOut">
              <a:rPr lang="en-US" smtClean="0"/>
              <a:t>1/23/22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2B33D-4042-2E4E-A6B7-58B6B8F3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EAF23-B4AA-BD44-A57D-D2A49C9B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E67-5381-8A43-8383-5480BA39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0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34DC-D45A-FE4C-8400-4AC647CE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D8706-6AD1-074B-B2F7-023DA71A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82D5D-B5A8-F549-8744-30E644DF6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0662E-8CB7-0A44-A261-61EBA03F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A76-AB5E-B448-93FE-B3FE40CABFE2}" type="datetimeFigureOut">
              <a:rPr lang="en-US" smtClean="0"/>
              <a:t>1/23/22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3397C-60BC-634C-9D71-06883CBA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3B4B4-B5C4-684E-BE52-BA81BB85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E67-5381-8A43-8383-5480BA39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7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4950-649E-C445-91F8-19912777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2BC9BF-A457-B241-9BF0-8A4C5E360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9B379-E8EA-054F-A4DD-D274DA92D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2976C-B7D3-634F-AD6B-EDFDB9DF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DA76-AB5E-B448-93FE-B3FE40CABFE2}" type="datetimeFigureOut">
              <a:rPr lang="en-US" smtClean="0"/>
              <a:t>1/23/22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D0E1F-C59C-9045-AEC3-E2017CAE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24AC5-92A2-0345-9B2A-5DCEA148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AE67-5381-8A43-8383-5480BA39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C01B54-56B1-E940-A0EB-036D6BB0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07B6E-74AD-4440-B1AF-7E500AC99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2C40D-953C-8F4C-98EF-A43FF065B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BDA76-AB5E-B448-93FE-B3FE40CABFE2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DE047-09BE-AC47-9B76-221597376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E0906-F069-EF42-A48D-EBD051AE0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AE67-5381-8A43-8383-5480BA39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9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vclubct.com/it-is-time-for-ev-freedom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torquenews.com/3769/dealers-reportedly-slapping-big-markups-new-ford-lightning-ev-picku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vclubct.com/" TargetMode="External"/><Relationship Id="rId5" Type="http://schemas.openxmlformats.org/officeDocument/2006/relationships/hyperlink" Target="https://www.theatlantic.com/technology/archive/2022/01/climate-electric-vehicle-car-dealership-power/621330/" TargetMode="External"/><Relationship Id="rId4" Type="http://schemas.openxmlformats.org/officeDocument/2006/relationships/hyperlink" Target="https://www.nclc.org/images/pdf/car_sales/ib-auto-dealers-racial_disparite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mberg.com/opinion/articles/2022-01-05/car-dealership-laws-aren-t-fit-for-the-ev-ag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mberg.com/opinion/articles/2022-01-05/car-dealership-laws-aren-t-fit-for-the-ev-age" TargetMode="External"/><Relationship Id="rId2" Type="http://schemas.openxmlformats.org/officeDocument/2006/relationships/hyperlink" Target="https://www.ftc.gov/news-events/blogs/competition-matters/2015/05/direct-consumer-auto-sales-its-not-just-about-tesl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blog.ucsusa.org/daniel-gatti/the-consequences-of-connecticuts-tesla-ban/" TargetMode="External"/><Relationship Id="rId4" Type="http://schemas.openxmlformats.org/officeDocument/2006/relationships/hyperlink" Target="https://blog.ucsusa.org/daniel-gatti/why-you-cant-buy-a-tesla-in-connecticut-and-5-other-stat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17DA1DC-DA34-994B-8496-6B341CB7F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0619" r="8936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EF9C8-79DA-9B41-AA88-29CDDA323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Environmental Summit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5FCDD-804F-2449-8DC6-4525DFEB8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EAFDE-30EF-B742-86B3-69FD785B7F70}"/>
              </a:ext>
            </a:extLst>
          </p:cNvPr>
          <p:cNvSpPr txBox="1"/>
          <p:nvPr/>
        </p:nvSpPr>
        <p:spPr>
          <a:xfrm>
            <a:off x="4561490" y="6013449"/>
            <a:ext cx="248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Barry Kresch, President</a:t>
            </a:r>
          </a:p>
        </p:txBody>
      </p:sp>
    </p:spTree>
    <p:extLst>
      <p:ext uri="{BB962C8B-B14F-4D97-AF65-F5344CB8AC3E}">
        <p14:creationId xmlns:p14="http://schemas.microsoft.com/office/powerpoint/2010/main" val="2207967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0B81-1C72-8348-BC82-98000000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339A8-649D-2341-9CFA-8E6276A64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Consumers facing dealer markups over MSRP. </a:t>
            </a:r>
            <a:r>
              <a:rPr lang="en-US" dirty="0">
                <a:hlinkClick r:id="rId2"/>
              </a:rPr>
              <a:t>Torque News</a:t>
            </a:r>
            <a:endParaRPr lang="en-US" dirty="0"/>
          </a:p>
          <a:p>
            <a:r>
              <a:rPr lang="en-US" dirty="0"/>
              <a:t>EV Club CT </a:t>
            </a:r>
            <a:r>
              <a:rPr lang="en-US" dirty="0">
                <a:hlinkClick r:id="rId3"/>
              </a:rPr>
              <a:t>makes the case </a:t>
            </a:r>
            <a:r>
              <a:rPr lang="en-US" dirty="0"/>
              <a:t>for direct sales.</a:t>
            </a:r>
          </a:p>
          <a:p>
            <a:r>
              <a:rPr lang="en-US" dirty="0"/>
              <a:t>National Consumer Law Center: </a:t>
            </a:r>
            <a:r>
              <a:rPr lang="en-US" dirty="0">
                <a:hlinkClick r:id="rId4"/>
              </a:rPr>
              <a:t>Racial Disparities </a:t>
            </a:r>
            <a:r>
              <a:rPr lang="en-US" dirty="0"/>
              <a:t>in Auto Loan Markups.</a:t>
            </a:r>
          </a:p>
          <a:p>
            <a:r>
              <a:rPr lang="en-US" dirty="0"/>
              <a:t>The Simplest Way to Sell More Electric Cars in America – </a:t>
            </a:r>
            <a:r>
              <a:rPr lang="en-US" dirty="0">
                <a:hlinkClick r:id="rId5"/>
              </a:rPr>
              <a:t>Atlantic</a:t>
            </a:r>
            <a:r>
              <a:rPr lang="en-US" dirty="0"/>
              <a:t> Magazine</a:t>
            </a:r>
          </a:p>
          <a:p>
            <a:r>
              <a:rPr lang="en-US" dirty="0"/>
              <a:t>Electric Vehicle Club of Connecticut – </a:t>
            </a:r>
            <a:r>
              <a:rPr lang="en-US" dirty="0" err="1">
                <a:hlinkClick r:id="rId6"/>
              </a:rPr>
              <a:t>EVClubCT.com</a:t>
            </a:r>
            <a:endParaRPr lang="en-US" dirty="0"/>
          </a:p>
          <a:p>
            <a:endParaRPr lang="en-US" dirty="0"/>
          </a:p>
        </p:txBody>
      </p:sp>
      <p:pic>
        <p:nvPicPr>
          <p:cNvPr id="4" name="EV-ClubofCT-72.jpg" descr="EV-ClubofCT-72.jpg">
            <a:extLst>
              <a:ext uri="{FF2B5EF4-FFF2-40B4-BE49-F238E27FC236}">
                <a16:creationId xmlns:a16="http://schemas.microsoft.com/office/drawing/2014/main" id="{1721132A-DAF9-3544-8B4F-0C9C05591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176" y="5627282"/>
            <a:ext cx="1926281" cy="8721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77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915A0-60BA-8E49-B9FB-3F5A67FD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Transportation Accounts for </a:t>
            </a:r>
            <a:r>
              <a:rPr lang="en-US" sz="3200" dirty="0">
                <a:solidFill>
                  <a:srgbClr val="FFFFFF"/>
                </a:solidFill>
              </a:rPr>
              <a:t>38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% of Emissions in CT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CB10BF-A58A-6944-AE11-B3AD71A2F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7933" y="1160936"/>
            <a:ext cx="7347537" cy="4537104"/>
          </a:xfrm>
          <a:prstGeom prst="rect">
            <a:avLst/>
          </a:prstGeom>
        </p:spPr>
      </p:pic>
      <p:pic>
        <p:nvPicPr>
          <p:cNvPr id="5" name="EV-ClubofCT-72.jpg" descr="EV-ClubofCT-72.jpg">
            <a:extLst>
              <a:ext uri="{FF2B5EF4-FFF2-40B4-BE49-F238E27FC236}">
                <a16:creationId xmlns:a16="http://schemas.microsoft.com/office/drawing/2014/main" id="{75DCBA14-CF17-3640-9058-55D9258B1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189" y="5802509"/>
            <a:ext cx="1926281" cy="87218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7B38E5-3227-4347-94D6-19FB1DB678D8}"/>
              </a:ext>
            </a:extLst>
          </p:cNvPr>
          <p:cNvSpPr txBox="1"/>
          <p:nvPr/>
        </p:nvSpPr>
        <p:spPr>
          <a:xfrm>
            <a:off x="838200" y="6115050"/>
            <a:ext cx="142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DEEP</a:t>
            </a:r>
          </a:p>
        </p:txBody>
      </p:sp>
    </p:spTree>
    <p:extLst>
      <p:ext uri="{BB962C8B-B14F-4D97-AF65-F5344CB8AC3E}">
        <p14:creationId xmlns:p14="http://schemas.microsoft.com/office/powerpoint/2010/main" val="364131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5F8974-3B1E-8F48-8B54-A4EA3686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Benefits of Direct Sales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21813C-FF07-4678-A232-A03BB8754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00435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EV-ClubofCT-72.jpg" descr="EV-ClubofCT-72.jpg">
            <a:extLst>
              <a:ext uri="{FF2B5EF4-FFF2-40B4-BE49-F238E27FC236}">
                <a16:creationId xmlns:a16="http://schemas.microsoft.com/office/drawing/2014/main" id="{7E32343E-0DF5-C74A-B603-946936913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176" y="5627282"/>
            <a:ext cx="1926281" cy="8721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965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7D63-26C2-A845-8223-F46EE715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>
                <a:solidFill>
                  <a:schemeClr val="accent5"/>
                </a:solidFill>
              </a:rPr>
              <a:t>Background: Franchise Laws/</a:t>
            </a:r>
            <a:br>
              <a:rPr lang="en-US" sz="5600">
                <a:solidFill>
                  <a:schemeClr val="accent5"/>
                </a:solidFill>
              </a:rPr>
            </a:br>
            <a:r>
              <a:rPr lang="en-US" sz="5600">
                <a:solidFill>
                  <a:schemeClr val="accent5"/>
                </a:solidFill>
              </a:rPr>
              <a:t>Proposed Legislation</a:t>
            </a:r>
            <a:endParaRPr lang="en-US" sz="56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56FC00-8A5F-40BA-BA38-B8BA07914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41930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EV-ClubofCT-72.jpg" descr="EV-ClubofCT-72.jpg">
            <a:extLst>
              <a:ext uri="{FF2B5EF4-FFF2-40B4-BE49-F238E27FC236}">
                <a16:creationId xmlns:a16="http://schemas.microsoft.com/office/drawing/2014/main" id="{0BA7E7DD-90D4-1B49-A113-4BDBDBC668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0567" y="5801518"/>
            <a:ext cx="1926281" cy="8721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90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2515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B6F13-86CF-DB42-8EC1-75BB91B8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37763"/>
            <a:ext cx="5735633" cy="1627274"/>
          </a:xfrm>
        </p:spPr>
        <p:txBody>
          <a:bodyPr anchor="t"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EV Freedom Bill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Enable all aspects of the sales process.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7" y="2377331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630A82-4196-479A-A587-91983B44A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2" r="34255" b="-1"/>
          <a:stretch/>
        </p:blipFill>
        <p:spPr>
          <a:xfrm>
            <a:off x="7525166" y="10"/>
            <a:ext cx="4666834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E5EBA5-E435-409B-9792-7900A75AC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37436"/>
              </p:ext>
            </p:extLst>
          </p:nvPr>
        </p:nvGraphicFramePr>
        <p:xfrm>
          <a:off x="1155548" y="2580191"/>
          <a:ext cx="5735641" cy="3596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EV-ClubofCT-72.jpg" descr="EV-ClubofCT-72.jpg">
            <a:extLst>
              <a:ext uri="{FF2B5EF4-FFF2-40B4-BE49-F238E27FC236}">
                <a16:creationId xmlns:a16="http://schemas.microsoft.com/office/drawing/2014/main" id="{5DD8450C-BAF2-3948-A4BF-9D44F1634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8583" y="5740873"/>
            <a:ext cx="1926281" cy="8721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836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DE417-63EA-DF49-92D4-F253CB3B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 Consumer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85245-A4B9-7341-8C6D-B815F7927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83% Support (Poll of Registered Voters, April 2021)</a:t>
            </a:r>
          </a:p>
          <a:p>
            <a:r>
              <a:rPr lang="en-US" dirty="0"/>
              <a:t>Public Testimony – A shutout (69-0 in favor)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BF04666-83D8-0343-A2AB-66F882367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1" y="2799625"/>
            <a:ext cx="4742069" cy="2461488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9323363A-12F7-BD4C-96C0-8DE873231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643" y="2799625"/>
            <a:ext cx="6122505" cy="2461488"/>
          </a:xfrm>
          <a:prstGeom prst="rect">
            <a:avLst/>
          </a:prstGeom>
        </p:spPr>
      </p:pic>
      <p:pic>
        <p:nvPicPr>
          <p:cNvPr id="6" name="EV-ClubofCT-72.jpg" descr="EV-ClubofCT-72.jpg">
            <a:extLst>
              <a:ext uri="{FF2B5EF4-FFF2-40B4-BE49-F238E27FC236}">
                <a16:creationId xmlns:a16="http://schemas.microsoft.com/office/drawing/2014/main" id="{EDBF35AF-6EE4-4240-BB83-63C0DE847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176" y="5627282"/>
            <a:ext cx="1926281" cy="8721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292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FAB10-FCF9-9149-96AD-CDBFA720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 Adoption – A Long Way to Go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2062914F-4709-E84B-98EA-012494259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857" y="1690688"/>
            <a:ext cx="6070600" cy="3962400"/>
          </a:xfrm>
        </p:spPr>
      </p:pic>
      <p:pic>
        <p:nvPicPr>
          <p:cNvPr id="4" name="EV-ClubofCT-72.jpg" descr="EV-ClubofCT-72.jpg">
            <a:extLst>
              <a:ext uri="{FF2B5EF4-FFF2-40B4-BE49-F238E27FC236}">
                <a16:creationId xmlns:a16="http://schemas.microsoft.com/office/drawing/2014/main" id="{6CFFA4D5-E46B-364B-8458-0FBA102F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176" y="5627282"/>
            <a:ext cx="1926281" cy="8721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8647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3EA8-A322-A44A-B378-D8CACD4C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vs Closed States – It Makes A Difference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8BB8879A-FBC3-FA47-8133-6D3B5220F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150" y="1975644"/>
            <a:ext cx="6743700" cy="40513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7EB867-09E3-804D-BA66-C090604B382A}"/>
              </a:ext>
            </a:extLst>
          </p:cNvPr>
          <p:cNvSpPr txBox="1"/>
          <p:nvPr/>
        </p:nvSpPr>
        <p:spPr>
          <a:xfrm>
            <a:off x="2001536" y="6231265"/>
            <a:ext cx="7153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www.bloomberg.com/opinion/articles/2022-01-05/car-dealership-laws-aren-t-fit-for-the-ev-age</a:t>
            </a:r>
            <a:endParaRPr lang="en-US" sz="1400" dirty="0"/>
          </a:p>
          <a:p>
            <a:r>
              <a:rPr lang="en-US" sz="1400" dirty="0"/>
              <a:t>BEV registrations per 1,000 registrations, 2020</a:t>
            </a:r>
          </a:p>
        </p:txBody>
      </p:sp>
      <p:pic>
        <p:nvPicPr>
          <p:cNvPr id="7" name="EV-ClubofCT-72.jpg" descr="EV-ClubofCT-72.jpg">
            <a:extLst>
              <a:ext uri="{FF2B5EF4-FFF2-40B4-BE49-F238E27FC236}">
                <a16:creationId xmlns:a16="http://schemas.microsoft.com/office/drawing/2014/main" id="{819085AA-A58A-C049-A726-A72986DBB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176" y="5627282"/>
            <a:ext cx="1926281" cy="8721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320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9541-3BA3-AC48-8106-39F4C667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Numerous Organizations Have Editorialized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A03C2-2A9A-BF41-9FCC-CE0792DC4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Federal Trade Commission</a:t>
            </a:r>
            <a:r>
              <a:rPr lang="en-US" dirty="0"/>
              <a:t>: “Our point: States should allow consumers to choose not only the cars they buy, but also how they buy them.” </a:t>
            </a:r>
            <a:r>
              <a:rPr lang="en-US" dirty="0">
                <a:hlinkClick r:id="rId2"/>
              </a:rPr>
              <a:t>Link</a:t>
            </a:r>
            <a:endParaRPr lang="en-US" dirty="0"/>
          </a:p>
          <a:p>
            <a:r>
              <a:rPr lang="en-US" b="1" dirty="0"/>
              <a:t>Bloomberg</a:t>
            </a:r>
            <a:r>
              <a:rPr lang="en-US" dirty="0"/>
              <a:t>: The point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isn’t that dealerships must be eviscerated, but only that they shouldn’t enjoy protected status hindering new entrants.</a:t>
            </a:r>
          </a:p>
          <a:p>
            <a:r>
              <a:rPr lang="en-US" b="1" dirty="0"/>
              <a:t>Union of Concerned Scientists</a:t>
            </a:r>
            <a:r>
              <a:rPr lang="en-US" dirty="0"/>
              <a:t>: …the arguments raised in support of banning direct manufacturer sales are poor…most independent economists believe that dealer franchise laws impose costs on consumers to the benefit of dealers. 2 Posts about CT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here</a:t>
            </a:r>
            <a:r>
              <a:rPr lang="en-US" dirty="0"/>
              <a:t>.</a:t>
            </a:r>
          </a:p>
        </p:txBody>
      </p:sp>
      <p:pic>
        <p:nvPicPr>
          <p:cNvPr id="4" name="EV-ClubofCT-72.jpg" descr="EV-ClubofCT-72.jpg">
            <a:extLst>
              <a:ext uri="{FF2B5EF4-FFF2-40B4-BE49-F238E27FC236}">
                <a16:creationId xmlns:a16="http://schemas.microsoft.com/office/drawing/2014/main" id="{8DD663F2-2E37-EF4E-A248-CA1BE4F1B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2825" y="6040158"/>
            <a:ext cx="1200327" cy="543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079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381</Words>
  <Application>Microsoft Macintosh PowerPoint</Application>
  <PresentationFormat>Widescreen</PresentationFormat>
  <Paragraphs>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Environmental Summit</vt:lpstr>
      <vt:lpstr>Transportation Accounts for 38% of Emissions in CT</vt:lpstr>
      <vt:lpstr>Benefits of Direct Sales</vt:lpstr>
      <vt:lpstr>Background: Franchise Laws/ Proposed Legislation</vt:lpstr>
      <vt:lpstr>EV Freedom Bill Enable all aspects of the sales process.</vt:lpstr>
      <vt:lpstr>Pro Consumer</vt:lpstr>
      <vt:lpstr>EV Adoption – A Long Way to Go</vt:lpstr>
      <vt:lpstr>Open vs Closed States – It Makes A Difference</vt:lpstr>
      <vt:lpstr>Numerous Organizations Have Editorialized</vt:lpstr>
      <vt:lpstr>Additional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Kresch</dc:creator>
  <cp:lastModifiedBy>Barry Kresch</cp:lastModifiedBy>
  <cp:revision>7</cp:revision>
  <dcterms:created xsi:type="dcterms:W3CDTF">2022-01-18T03:48:33Z</dcterms:created>
  <dcterms:modified xsi:type="dcterms:W3CDTF">2022-01-24T03:45:16Z</dcterms:modified>
</cp:coreProperties>
</file>